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7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95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45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96" r:id="rId45"/>
    <p:sldId id="39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廖旋宏" initials="" lastIdx="3" clrIdx="0"/>
  <p:cmAuthor id="2" name="Sweety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2T03:01:51.064" idx="1">
    <p:pos x="6000" y="0"/>
    <p:text>自行調整
提供照片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2T03:01:23.933" idx="2">
    <p:pos x="622" y="977"/>
    <p:text>修飾內容</p:text>
    <p:extLst>
      <p:ext uri="{C676402C-5697-4E1C-873F-D02D1690AC5C}">
        <p15:threadingInfo xmlns:p15="http://schemas.microsoft.com/office/powerpoint/2012/main" timeZoneBias="0"/>
      </p:ext>
    </p:extLst>
  </p:cm>
  <p:cm authorId="2" dt="2023-05-02T12:19:42.871" idx="1">
    <p:pos x="6000" y="100"/>
    <p:text>原動機
這個平台創立動機源自我們對於現代大學生交友模式的關注與反思，建立有意義的友誼成為大學生關注的問題。
希望能藉由此平台讓大學生依據興趣找到志同道合的朋友，減輕學業、就業、人際關係等壓力和孤獨感。</p:text>
    <p:extLst>
      <p:ext uri="{C676402C-5697-4E1C-873F-D02D1690AC5C}">
        <p15:threadingInfo xmlns:p15="http://schemas.microsoft.com/office/powerpoint/2012/main" timeZoneBias="0"/>
      </p:ext>
    </p:extLst>
  </p:cm>
  <p:cm authorId="2" dt="2023-05-02T12:31:26.179" idx="2">
    <p:pos x="6000" y="200"/>
    <p:text>原目的
讓每個大學生輕鬆尋找符合自己興趣的朋友，建立深厚的友誼。
透過平台，可以參加各種活動、旅行、聚會等，擴展社交圈，享受有趣的大學生活。</p:text>
    <p:extLst>
      <p:ext uri="{C676402C-5697-4E1C-873F-D02D1690AC5C}">
        <p15:threadingInfo xmlns:p15="http://schemas.microsoft.com/office/powerpoint/2012/main" timeZoneBias="0"/>
      </p:ext>
    </p:extLst>
  </p:cm>
  <p:cm authorId="2" dt="2023-05-02T12:58:58.584" idx="3">
    <p:pos x="6000" y="0"/>
    <p:text>組長報告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2T03:01:12.335" idx="3">
    <p:pos x="1021" y="2644"/>
    <p:text>修飾內容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02T12:59:22.305" idx="4">
    <p:pos x="6000" y="0"/>
    <p:text>瑞澤報告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FEBB0-187E-44E3-8984-B024B0409D27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C774E-0B5C-48C2-BFEC-A336238CFB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18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cd8ea287c_0_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3cd8ea287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12a6a642f_3_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2212a6a642f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cd8ea287c_0_1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23cd8ea287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cd8ea287c_0_9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23cd8ea287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12a6a642f_3_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2212a6a642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cd8ea287c_0_6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23cd8ea287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056d6cde6_0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4056d6cd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cd8ea287c_1_4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23cd8ea287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cd8ea287c_1_7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3cd8ea287c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3cd8ea287c_1_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g23cd8ea287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056d6cde6_0_1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24056d6cde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056d6cde6_0_1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24056d6cde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7057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cd8ea2141_0_3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3cd8ea214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cd8ea2141_0_6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g23cd8ea214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cd8ea2141_0_8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g23cd8ea21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cd8ea2141_0_11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23cd8ea214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3cd8ea2141_0_15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g23cd8ea214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4056d6cde6_0_3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4056d6cde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3cd8ea287c_3_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23cd8ea287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3cd8ea287c_3_2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g23cd8ea287c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3cd8ea287c_3_5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g23cd8ea287c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3cd8ea287c_3_8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g23cd8ea287c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05ab3d10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405ab3d105_4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405ab3d105_4_0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3cd8ea287c_3_10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g23cd8ea287c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3cd8ea287c_3_1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g23cd8ea287c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3cd8ea287c_3_15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g23cd8ea287c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4056d6cde6_0_5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g24056d6cde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405ab3d105_1_4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" name="Google Shape;793;g2405ab3d10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cd8ea287c_2_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g23cd8ea287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3cd8ea287c_2_3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g23cd8ea287c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3cd8ea287c_2_7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7" name="Google Shape;867;g23cd8ea287c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3cd8ea287c_0_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23cd8ea28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405ab3d105_2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g2405ab3d10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3cd8ea2141_0_2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2" name="Google Shape;932;g23cd8ea214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3799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" name="Google Shape;9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5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20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0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391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311508" y="979200"/>
            <a:ext cx="9570400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97616" lvl="0" indent="-41468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2400"/>
              <a:buChar char="●"/>
              <a:defRPr b="1">
                <a:solidFill>
                  <a:srgbClr val="FFFFFF"/>
                </a:solidFill>
              </a:defRPr>
            </a:lvl1pPr>
            <a:lvl2pPr marL="995233" lvl="1" indent="-393946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2100"/>
              <a:buChar char="◆"/>
              <a:defRPr>
                <a:solidFill>
                  <a:srgbClr val="FFFFFF"/>
                </a:solidFill>
              </a:defRPr>
            </a:lvl2pPr>
            <a:lvl3pPr marL="1492849" lvl="2" indent="-366301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700"/>
              <a:buChar char="🞐"/>
              <a:defRPr>
                <a:solidFill>
                  <a:srgbClr val="FFFFFF"/>
                </a:solidFill>
              </a:defRPr>
            </a:lvl3pPr>
            <a:lvl4pPr marL="1990466" lvl="3" indent="-35939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600"/>
              <a:buChar char="■"/>
              <a:defRPr>
                <a:solidFill>
                  <a:srgbClr val="FFFFFF"/>
                </a:solidFill>
              </a:defRPr>
            </a:lvl4pPr>
            <a:lvl5pPr marL="2488082" lvl="4" indent="-35939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600"/>
              <a:buChar char="»"/>
              <a:defRPr>
                <a:solidFill>
                  <a:srgbClr val="FFFFFF"/>
                </a:solidFill>
              </a:defRPr>
            </a:lvl5pPr>
            <a:lvl6pPr marL="2985699" lvl="5" indent="-35939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483315" lvl="6" indent="-359390" algn="l"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980932" lvl="7" indent="-359390" algn="l"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478548" lvl="8" indent="-359390" algn="l"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4840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78487" y="2708919"/>
            <a:ext cx="10635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664739" y="3789040"/>
            <a:ext cx="886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700"/>
              <a:buNone/>
              <a:defRPr sz="185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21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7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544"/>
              </a:spcBef>
              <a:spcAft>
                <a:spcPts val="0"/>
              </a:spcAft>
              <a:buClr>
                <a:srgbClr val="979797"/>
              </a:buClr>
              <a:buSzPts val="17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327"/>
              </a:spcBef>
              <a:spcAft>
                <a:spcPts val="0"/>
              </a:spcAft>
              <a:buClr>
                <a:srgbClr val="979797"/>
              </a:buClr>
              <a:buSzPts val="17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327"/>
              </a:spcBef>
              <a:spcAft>
                <a:spcPts val="0"/>
              </a:spcAft>
              <a:buClr>
                <a:srgbClr val="979797"/>
              </a:buClr>
              <a:buSzPts val="17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327"/>
              </a:spcBef>
              <a:spcAft>
                <a:spcPts val="0"/>
              </a:spcAft>
              <a:buClr>
                <a:srgbClr val="979797"/>
              </a:buClr>
              <a:buSzPts val="17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841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36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02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63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85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60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01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3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26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CD8F-4064-4F46-8D72-D48048BC9DD8}" type="datetimeFigureOut">
              <a:rPr lang="zh-TW" altLang="en-US" smtClean="0"/>
              <a:t>2023/5/16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202BF-4E08-4D2F-A5D2-8AFBEC6E4C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174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673" y="-16148"/>
            <a:ext cx="9950866" cy="670077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"/>
          <p:cNvSpPr txBox="1"/>
          <p:nvPr/>
        </p:nvSpPr>
        <p:spPr>
          <a:xfrm>
            <a:off x="5372533" y="3863087"/>
            <a:ext cx="4445238" cy="75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Clr>
                <a:schemeClr val="lt1"/>
              </a:buClr>
              <a:buSzPts val="1600"/>
            </a:pPr>
            <a:r>
              <a:rPr lang="zh-TW" altLang="en-US" sz="1909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組長｜</a:t>
            </a:r>
            <a:r>
              <a:rPr lang="zh-TW" altLang="en-US" sz="1708" u="sng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石偉婷</a:t>
            </a:r>
            <a:endParaRPr sz="1708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spcBef>
                <a:spcPts val="764"/>
              </a:spcBef>
              <a:buClr>
                <a:schemeClr val="lt1"/>
              </a:buClr>
              <a:buSzPts val="1600"/>
            </a:pPr>
            <a:r>
              <a:rPr lang="zh-TW" altLang="en-US" sz="1909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組員｜</a:t>
            </a:r>
            <a:r>
              <a:rPr lang="zh-TW" altLang="en-US" sz="1708" u="sng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許信杰</a:t>
            </a:r>
            <a:r>
              <a:rPr lang="zh-TW" altLang="en-US" sz="1708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altLang="en-US" sz="1708" u="sng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廖旋宏</a:t>
            </a:r>
            <a:r>
              <a:rPr lang="zh-TW" altLang="en-US" sz="1708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altLang="en-US" sz="1708" u="sng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王瑞澤</a:t>
            </a:r>
            <a:r>
              <a:rPr lang="zh-TW" altLang="en-US" sz="1708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、</a:t>
            </a:r>
            <a:r>
              <a:rPr lang="zh-TW" altLang="en-US" sz="1708" u="sng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鄭明哲</a:t>
            </a:r>
            <a:endParaRPr sz="1708" u="sng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9742922" y="4431652"/>
            <a:ext cx="1276483" cy="268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 algn="ctr">
              <a:buSzPts val="1600"/>
            </a:pPr>
            <a:r>
              <a:rPr lang="zh-TW" altLang="en-US" sz="1909" b="1">
                <a:solidFill>
                  <a:srgbClr val="293A4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</a:t>
            </a:r>
            <a:endParaRPr sz="2110" b="1">
              <a:solidFill>
                <a:srgbClr val="293A4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SzPts val="1600"/>
            </a:pPr>
            <a:r>
              <a:rPr lang="en-US" altLang="zh-TW" sz="1909" b="1">
                <a:solidFill>
                  <a:srgbClr val="293A4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————</a:t>
            </a:r>
            <a:endParaRPr sz="1909" b="1">
              <a:solidFill>
                <a:srgbClr val="293A4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50000"/>
              </a:lnSpc>
              <a:buSzPts val="1600"/>
            </a:pPr>
            <a:r>
              <a:rPr lang="zh-TW" altLang="en-US" sz="1608" b="1">
                <a:solidFill>
                  <a:srgbClr val="293A4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錢達智老師許雅婷老師</a:t>
            </a:r>
            <a:endParaRPr sz="1608" b="1">
              <a:solidFill>
                <a:srgbClr val="293A4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50000"/>
              </a:lnSpc>
              <a:buSzPts val="1600"/>
            </a:pPr>
            <a:r>
              <a:rPr lang="zh-TW" altLang="en-US" sz="1608" b="1">
                <a:solidFill>
                  <a:srgbClr val="293A4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王亭幼老師</a:t>
            </a:r>
            <a:endParaRPr sz="1608" b="1">
              <a:solidFill>
                <a:srgbClr val="293A4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50000"/>
              </a:lnSpc>
              <a:buSzPts val="1600"/>
            </a:pPr>
            <a:r>
              <a:rPr lang="zh-TW" altLang="en-US" sz="1608" b="1">
                <a:solidFill>
                  <a:srgbClr val="293A4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朱克剛老師</a:t>
            </a:r>
            <a:endParaRPr sz="1608" b="1">
              <a:solidFill>
                <a:srgbClr val="293A4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50000"/>
              </a:lnSpc>
              <a:spcBef>
                <a:spcPts val="764"/>
              </a:spcBef>
              <a:buClr>
                <a:schemeClr val="lt1"/>
              </a:buClr>
              <a:buSzPts val="1600"/>
            </a:pPr>
            <a:endParaRPr sz="1809" b="1" u="sng">
              <a:solidFill>
                <a:srgbClr val="293A4C"/>
              </a:solidFill>
            </a:endParaRPr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158" y="1692669"/>
            <a:ext cx="4340829" cy="239516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1158309" y="101033"/>
            <a:ext cx="958600" cy="40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000"/>
            </a:pPr>
            <a:r>
              <a:rPr lang="zh-TW" altLang="en-US" sz="2009" b="1">
                <a:solidFill>
                  <a:srgbClr val="2A2A2A"/>
                </a:solidFill>
              </a:rPr>
              <a:t>第一組</a:t>
            </a:r>
            <a:endParaRPr sz="2009" b="1">
              <a:solidFill>
                <a:srgbClr val="2A2A2A"/>
              </a:solidFill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5165114" y="2262116"/>
            <a:ext cx="1654360" cy="37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1800"/>
            </a:pPr>
            <a:r>
              <a:rPr lang="zh-TW" altLang="en-US" sz="1809" b="1">
                <a:solidFill>
                  <a:srgbClr val="ECC15E"/>
                </a:solidFill>
              </a:rPr>
              <a:t>交友同樂平台</a:t>
            </a:r>
            <a:r>
              <a:rPr lang="en-US" altLang="zh-TW" sz="1809" b="1" i="1">
                <a:solidFill>
                  <a:srgbClr val="ECC15E"/>
                </a:solidFill>
              </a:rPr>
              <a:t>!</a:t>
            </a:r>
            <a:endParaRPr sz="1809" b="1" i="1">
              <a:solidFill>
                <a:srgbClr val="ECC1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4225133" y="2762272"/>
            <a:ext cx="3741739" cy="92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 algn="ctr">
              <a:lnSpc>
                <a:spcPct val="150000"/>
              </a:lnSpc>
              <a:buSzPts val="3600"/>
            </a:pPr>
            <a:r>
              <a:rPr lang="zh-TW" altLang="en-US" sz="3617" b="1">
                <a:solidFill>
                  <a:srgbClr val="F7C242"/>
                </a:solidFill>
              </a:rPr>
              <a:t>網站功能介紹</a:t>
            </a:r>
            <a:endParaRPr sz="3617" b="1">
              <a:solidFill>
                <a:srgbClr val="F7C242"/>
              </a:solidFill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3cd8ea287c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3cd8ea287c_0_31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26" name="Google Shape;226;g23cd8ea287c_0_31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27" name="Google Shape;227;g23cd8ea287c_0_31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28" name="Google Shape;228;g23cd8ea287c_0_31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29" name="Google Shape;229;g23cd8ea287c_0_31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30" name="Google Shape;230;g23cd8ea287c_0_31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31" name="Google Shape;231;g23cd8ea287c_0_31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32" name="Google Shape;232;g23cd8ea287c_0_31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33" name="Google Shape;233;g23cd8ea287c_0_31"/>
          <p:cNvSpPr/>
          <p:nvPr/>
        </p:nvSpPr>
        <p:spPr>
          <a:xfrm>
            <a:off x="4926619" y="2162038"/>
            <a:ext cx="2591247" cy="280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響應式視窗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明暗模式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en-US" altLang="zh-TW" sz="2411" b="1">
                <a:solidFill>
                  <a:srgbClr val="F7C242"/>
                </a:solidFill>
              </a:rPr>
              <a:t>AI</a:t>
            </a:r>
            <a:r>
              <a:rPr lang="zh-TW" altLang="en-US" sz="2411" b="1">
                <a:solidFill>
                  <a:srgbClr val="F7C242"/>
                </a:solidFill>
              </a:rPr>
              <a:t>客服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活動內容篩選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通知頁面</a:t>
            </a:r>
            <a:endParaRPr sz="2411" b="1">
              <a:solidFill>
                <a:srgbClr val="F7C242"/>
              </a:solidFill>
            </a:endParaRPr>
          </a:p>
        </p:txBody>
      </p:sp>
      <p:sp>
        <p:nvSpPr>
          <p:cNvPr id="234" name="Google Shape;234;g23cd8ea287c_0_31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235" name="Google Shape;235;g23cd8ea287c_0_31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236" name="Google Shape;236;g23cd8ea287c_0_31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237" name="Google Shape;237;g23cd8ea287c_0_31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212a6a642f_3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12a6a642f_3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212a6a642f_3_29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45" name="Google Shape;245;g2212a6a642f_3_29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46" name="Google Shape;246;g2212a6a642f_3_29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47" name="Google Shape;247;g2212a6a642f_3_29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48" name="Google Shape;248;g2212a6a642f_3_29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49" name="Google Shape;249;g2212a6a642f_3_29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50" name="Google Shape;250;g2212a6a642f_3_29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51" name="Google Shape;251;g2212a6a642f_3_29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52" name="Google Shape;252;g2212a6a642f_3_29"/>
          <p:cNvSpPr/>
          <p:nvPr/>
        </p:nvSpPr>
        <p:spPr>
          <a:xfrm>
            <a:off x="4028007" y="1444690"/>
            <a:ext cx="4135987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會依據畫面寬度產生不同的渲染</a:t>
            </a:r>
            <a:endParaRPr sz="2009" b="1" dirty="0">
              <a:solidFill>
                <a:srgbClr val="F7C242"/>
              </a:solidFill>
            </a:endParaRPr>
          </a:p>
        </p:txBody>
      </p:sp>
      <p:sp>
        <p:nvSpPr>
          <p:cNvPr id="253" name="Google Shape;253;g2212a6a642f_3_29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254" name="Google Shape;254;g2212a6a642f_3_29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255" name="Google Shape;255;g2212a6a642f_3_29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256" name="Google Shape;256;g2212a6a642f_3_29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7" name="Google Shape;257;g2212a6a642f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24" y="2061563"/>
            <a:ext cx="7973727" cy="410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212a6a642f_3_29"/>
          <p:cNvSpPr/>
          <p:nvPr/>
        </p:nvSpPr>
        <p:spPr>
          <a:xfrm>
            <a:off x="2261601" y="323720"/>
            <a:ext cx="3550041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2500"/>
            </a:pPr>
            <a:r>
              <a:rPr lang="zh-TW" altLang="en-US" sz="2512" b="1">
                <a:solidFill>
                  <a:srgbClr val="F7C242"/>
                </a:solidFill>
              </a:rPr>
              <a:t>響應式視窗</a:t>
            </a:r>
            <a:endParaRPr sz="2512" b="1">
              <a:solidFill>
                <a:srgbClr val="F7C242"/>
              </a:solidFill>
            </a:endParaRPr>
          </a:p>
          <a:p>
            <a:pPr>
              <a:buSzPts val="2500"/>
            </a:pPr>
            <a:endParaRPr sz="2512" b="1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23cd8ea287c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3cd8ea287c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3cd8ea287c_0_123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66" name="Google Shape;266;g23cd8ea287c_0_123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67" name="Google Shape;267;g23cd8ea287c_0_123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68" name="Google Shape;268;g23cd8ea287c_0_123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69" name="Google Shape;269;g23cd8ea287c_0_123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70" name="Google Shape;270;g23cd8ea287c_0_123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71" name="Google Shape;271;g23cd8ea287c_0_123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72" name="Google Shape;272;g23cd8ea287c_0_123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73" name="Google Shape;273;g23cd8ea287c_0_123"/>
          <p:cNvSpPr/>
          <p:nvPr/>
        </p:nvSpPr>
        <p:spPr>
          <a:xfrm>
            <a:off x="6804311" y="1011836"/>
            <a:ext cx="3315225" cy="65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2400"/>
            </a:pPr>
            <a:r>
              <a:rPr lang="zh-TW" altLang="en-US" sz="2411" b="1" dirty="0">
                <a:solidFill>
                  <a:srgbClr val="F7C242"/>
                </a:solidFill>
              </a:rPr>
              <a:t>按鈕可以切換明暗模式</a:t>
            </a:r>
            <a:endParaRPr sz="2411" b="1" dirty="0">
              <a:solidFill>
                <a:srgbClr val="F7C242"/>
              </a:solidFill>
            </a:endParaRPr>
          </a:p>
        </p:txBody>
      </p:sp>
      <p:sp>
        <p:nvSpPr>
          <p:cNvPr id="274" name="Google Shape;274;g23cd8ea287c_0_123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275" name="Google Shape;275;g23cd8ea287c_0_123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276" name="Google Shape;276;g23cd8ea287c_0_123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277" name="Google Shape;277;g23cd8ea287c_0_123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8" name="Google Shape;278;g23cd8ea287c_0_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1033" y="1039663"/>
            <a:ext cx="1662796" cy="6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3cd8ea287c_0_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056" y="1039663"/>
            <a:ext cx="1662794" cy="65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3cd8ea287c_0_1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2465" y="2448845"/>
            <a:ext cx="8047070" cy="363827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3cd8ea287c_0_123"/>
          <p:cNvSpPr/>
          <p:nvPr/>
        </p:nvSpPr>
        <p:spPr>
          <a:xfrm>
            <a:off x="6040394" y="1184854"/>
            <a:ext cx="655573" cy="3616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282" name="Google Shape;282;g23cd8ea287c_0_123"/>
          <p:cNvSpPr/>
          <p:nvPr/>
        </p:nvSpPr>
        <p:spPr>
          <a:xfrm>
            <a:off x="2261601" y="323720"/>
            <a:ext cx="3550041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2500"/>
            </a:pPr>
            <a:r>
              <a:rPr lang="zh-TW" altLang="en-US" sz="2512" b="1">
                <a:solidFill>
                  <a:srgbClr val="F7C242"/>
                </a:solidFill>
              </a:rPr>
              <a:t>明暗模式</a:t>
            </a:r>
            <a:endParaRPr sz="2512" b="1">
              <a:solidFill>
                <a:srgbClr val="F7C242"/>
              </a:solidFill>
            </a:endParaRPr>
          </a:p>
          <a:p>
            <a:pPr>
              <a:buSzPts val="2500"/>
            </a:pPr>
            <a:endParaRPr sz="2512" b="1">
              <a:solidFill>
                <a:srgbClr val="F7C242"/>
              </a:solidFill>
            </a:endParaRPr>
          </a:p>
        </p:txBody>
      </p:sp>
      <p:sp>
        <p:nvSpPr>
          <p:cNvPr id="2" name="Google Shape;273;g23cd8ea287c_0_123">
            <a:extLst>
              <a:ext uri="{FF2B5EF4-FFF2-40B4-BE49-F238E27FC236}">
                <a16:creationId xmlns:a16="http://schemas.microsoft.com/office/drawing/2014/main" id="{1302AE92-3E77-E5CF-F849-90BD41653AD1}"/>
              </a:ext>
            </a:extLst>
          </p:cNvPr>
          <p:cNvSpPr/>
          <p:nvPr/>
        </p:nvSpPr>
        <p:spPr>
          <a:xfrm>
            <a:off x="2072465" y="1718332"/>
            <a:ext cx="8047070" cy="65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2400"/>
            </a:pPr>
            <a:r>
              <a:rPr lang="zh-TW" altLang="en-US" sz="2177" b="1" dirty="0">
                <a:solidFill>
                  <a:srgbClr val="F7C242"/>
                </a:solidFill>
              </a:rPr>
              <a:t>以</a:t>
            </a:r>
            <a:r>
              <a:rPr lang="en-US" altLang="zh-TW" sz="2177" b="1" dirty="0">
                <a:solidFill>
                  <a:srgbClr val="F7C242"/>
                </a:solidFill>
              </a:rPr>
              <a:t>JavaScript</a:t>
            </a:r>
            <a:r>
              <a:rPr lang="zh-TW" altLang="en-US" sz="2177" b="1" dirty="0">
                <a:solidFill>
                  <a:srgbClr val="F7C242"/>
                </a:solidFill>
              </a:rPr>
              <a:t>控制</a:t>
            </a:r>
            <a:r>
              <a:rPr lang="en-US" altLang="zh-TW" sz="2177" b="1" dirty="0">
                <a:solidFill>
                  <a:srgbClr val="F7C242"/>
                </a:solidFill>
              </a:rPr>
              <a:t>CSS</a:t>
            </a:r>
            <a:r>
              <a:rPr lang="zh-TW" altLang="en-US" sz="2177" b="1" dirty="0">
                <a:solidFill>
                  <a:srgbClr val="F7C242"/>
                </a:solidFill>
              </a:rPr>
              <a:t>的</a:t>
            </a:r>
            <a:r>
              <a:rPr lang="en-US" altLang="zh-TW" sz="2177" b="1" dirty="0">
                <a:solidFill>
                  <a:srgbClr val="F7C242"/>
                </a:solidFill>
              </a:rPr>
              <a:t>Class</a:t>
            </a:r>
            <a:r>
              <a:rPr lang="zh-TW" altLang="en-US" sz="2177" b="1" dirty="0">
                <a:solidFill>
                  <a:srgbClr val="F7C242"/>
                </a:solidFill>
              </a:rPr>
              <a:t>進行不同的渲染</a:t>
            </a:r>
            <a:endParaRPr sz="2177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3cd8ea287c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3cd8ea287c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3cd8ea287c_0_95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0" name="Google Shape;290;g23cd8ea287c_0_95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1" name="Google Shape;291;g23cd8ea287c_0_95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2" name="Google Shape;292;g23cd8ea287c_0_95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3" name="Google Shape;293;g23cd8ea287c_0_95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4" name="Google Shape;294;g23cd8ea287c_0_95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5" name="Google Shape;295;g23cd8ea287c_0_95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6" name="Google Shape;296;g23cd8ea287c_0_95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97" name="Google Shape;297;g23cd8ea287c_0_95"/>
          <p:cNvSpPr/>
          <p:nvPr/>
        </p:nvSpPr>
        <p:spPr>
          <a:xfrm>
            <a:off x="1529503" y="1336863"/>
            <a:ext cx="3291429" cy="3793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以</a:t>
            </a:r>
            <a:r>
              <a:rPr lang="en-US" altLang="zh-TW" sz="1809" b="1" dirty="0" err="1">
                <a:solidFill>
                  <a:srgbClr val="F7C242"/>
                </a:solidFill>
              </a:rPr>
              <a:t>OpenAI</a:t>
            </a:r>
            <a:r>
              <a:rPr lang="zh-TW" altLang="en-US" sz="1809" b="1" dirty="0">
                <a:solidFill>
                  <a:srgbClr val="F7C242"/>
                </a:solidFill>
              </a:rPr>
              <a:t>所開發的</a:t>
            </a:r>
            <a:r>
              <a:rPr lang="en-US" altLang="zh-TW" sz="1809" b="1" dirty="0">
                <a:solidFill>
                  <a:srgbClr val="F7C242"/>
                </a:solidFill>
              </a:rPr>
              <a:t>API</a:t>
            </a:r>
            <a:r>
              <a:rPr lang="zh-TW" altLang="en-US" sz="1809" b="1" dirty="0">
                <a:solidFill>
                  <a:srgbClr val="F7C242"/>
                </a:solidFill>
              </a:rPr>
              <a:t>應用在</a:t>
            </a:r>
            <a:r>
              <a:rPr lang="en-US" altLang="zh-TW" sz="1809" b="1" dirty="0">
                <a:solidFill>
                  <a:srgbClr val="F7C242"/>
                </a:solidFill>
              </a:rPr>
              <a:t>AI</a:t>
            </a:r>
            <a:r>
              <a:rPr lang="zh-TW" altLang="en-US" sz="1809" b="1" dirty="0">
                <a:solidFill>
                  <a:srgbClr val="F7C242"/>
                </a:solidFill>
              </a:rPr>
              <a:t>客服聊天室上。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擁有</a:t>
            </a:r>
            <a:r>
              <a:rPr lang="en-US" altLang="zh-TW" sz="1809" b="1" dirty="0">
                <a:solidFill>
                  <a:srgbClr val="F7C242"/>
                </a:solidFill>
              </a:rPr>
              <a:t>10</a:t>
            </a:r>
            <a:r>
              <a:rPr lang="zh-TW" altLang="en-US" sz="1809" b="1" dirty="0">
                <a:solidFill>
                  <a:srgbClr val="F7C242"/>
                </a:solidFill>
              </a:rPr>
              <a:t>年社群客服經驗的人設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有進行模型訓練</a:t>
            </a:r>
            <a:endParaRPr lang="en-US" altLang="zh-TW"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當用戶的對話內含：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en-US" altLang="zh-TW" sz="1809" b="1" dirty="0">
                <a:solidFill>
                  <a:srgbClr val="F7C242"/>
                </a:solidFill>
              </a:rPr>
              <a:t>1.</a:t>
            </a:r>
            <a:r>
              <a:rPr lang="zh-TW" altLang="en-US" sz="1809" b="1" dirty="0">
                <a:solidFill>
                  <a:srgbClr val="F7C242"/>
                </a:solidFill>
              </a:rPr>
              <a:t>開始使用</a:t>
            </a:r>
            <a:endParaRPr lang="en-US" altLang="zh-TW"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en-US" altLang="zh-TW" sz="1809" b="1" dirty="0">
                <a:solidFill>
                  <a:srgbClr val="F7C242"/>
                </a:solidFill>
              </a:rPr>
              <a:t>2.</a:t>
            </a:r>
            <a:r>
              <a:rPr lang="zh-TW" altLang="en-US" sz="1809" b="1" dirty="0">
                <a:solidFill>
                  <a:srgbClr val="F7C242"/>
                </a:solidFill>
              </a:rPr>
              <a:t>如何發起活動</a:t>
            </a:r>
            <a:endParaRPr lang="en-US" altLang="zh-TW"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en-US" altLang="zh-TW" sz="1809" b="1" dirty="0">
                <a:solidFill>
                  <a:srgbClr val="F7C242"/>
                </a:solidFill>
              </a:rPr>
              <a:t>3.</a:t>
            </a:r>
            <a:r>
              <a:rPr lang="zh-TW" altLang="en-US" sz="1809" b="1" dirty="0">
                <a:solidFill>
                  <a:srgbClr val="F7C242"/>
                </a:solidFill>
              </a:rPr>
              <a:t>頁面出現錯誤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等等</a:t>
            </a:r>
            <a:r>
              <a:rPr lang="en-US" altLang="zh-TW" sz="1809" b="1" dirty="0">
                <a:solidFill>
                  <a:srgbClr val="F7C242"/>
                </a:solidFill>
              </a:rPr>
              <a:t>...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en-US" altLang="zh-TW" sz="1809" b="1" dirty="0">
                <a:solidFill>
                  <a:srgbClr val="F7C242"/>
                </a:solidFill>
              </a:rPr>
              <a:t>AI</a:t>
            </a:r>
            <a:r>
              <a:rPr lang="zh-TW" altLang="en-US" sz="1809" b="1" dirty="0">
                <a:solidFill>
                  <a:srgbClr val="F7C242"/>
                </a:solidFill>
              </a:rPr>
              <a:t>皆會依訓練資料，進行相對應的回覆，讓用戶得到更加精確的解答。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endParaRPr sz="1809" b="1" dirty="0">
              <a:solidFill>
                <a:srgbClr val="F7C242"/>
              </a:solidFill>
            </a:endParaRPr>
          </a:p>
        </p:txBody>
      </p:sp>
      <p:sp>
        <p:nvSpPr>
          <p:cNvPr id="298" name="Google Shape;298;g23cd8ea287c_0_95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299" name="Google Shape;299;g23cd8ea287c_0_95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300" name="Google Shape;300;g23cd8ea287c_0_95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301" name="Google Shape;301;g23cd8ea287c_0_95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2" name="Google Shape;302;g23cd8ea287c_0_95"/>
          <p:cNvPicPr preferRelativeResize="0"/>
          <p:nvPr/>
        </p:nvPicPr>
        <p:blipFill>
          <a:blip r:embed="rId4"/>
          <a:srcRect/>
          <a:stretch/>
        </p:blipFill>
        <p:spPr>
          <a:xfrm>
            <a:off x="5035922" y="323720"/>
            <a:ext cx="5146968" cy="5947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3cd8ea287c_0_95"/>
          <p:cNvSpPr/>
          <p:nvPr/>
        </p:nvSpPr>
        <p:spPr>
          <a:xfrm>
            <a:off x="2261601" y="323720"/>
            <a:ext cx="3550041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2500"/>
            </a:pPr>
            <a:r>
              <a:rPr lang="en-US" altLang="zh-TW" sz="2512" b="1">
                <a:solidFill>
                  <a:srgbClr val="F7C242"/>
                </a:solidFill>
              </a:rPr>
              <a:t>AI</a:t>
            </a:r>
            <a:r>
              <a:rPr lang="zh-TW" altLang="en-US" sz="2512" b="1">
                <a:solidFill>
                  <a:srgbClr val="F7C242"/>
                </a:solidFill>
              </a:rPr>
              <a:t>客服</a:t>
            </a:r>
            <a:endParaRPr sz="2512" b="1">
              <a:solidFill>
                <a:srgbClr val="F7C242"/>
              </a:solidFill>
            </a:endParaRPr>
          </a:p>
          <a:p>
            <a:pPr>
              <a:buSzPts val="2500"/>
            </a:pPr>
            <a:endParaRPr sz="2512" b="1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212a6a642f_3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212a6a642f_3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212a6a642f_3_5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1" name="Google Shape;311;g2212a6a642f_3_5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2" name="Google Shape;312;g2212a6a642f_3_5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3" name="Google Shape;313;g2212a6a642f_3_5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4" name="Google Shape;314;g2212a6a642f_3_5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5" name="Google Shape;315;g2212a6a642f_3_5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6" name="Google Shape;316;g2212a6a642f_3_5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7" name="Google Shape;317;g2212a6a642f_3_5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18" name="Google Shape;318;g2212a6a642f_3_5"/>
          <p:cNvSpPr/>
          <p:nvPr/>
        </p:nvSpPr>
        <p:spPr>
          <a:xfrm>
            <a:off x="3403531" y="997473"/>
            <a:ext cx="6957612" cy="44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zh-TW" altLang="en-US" sz="1959" b="1" dirty="0">
                <a:solidFill>
                  <a:srgbClr val="F7C242"/>
                </a:solidFill>
              </a:rPr>
              <a:t>首頁活動展示可依「熱門地點」</a:t>
            </a:r>
            <a:r>
              <a:rPr lang="en-US" altLang="zh-TW" sz="1959" b="1" dirty="0">
                <a:solidFill>
                  <a:srgbClr val="F7C242"/>
                </a:solidFill>
              </a:rPr>
              <a:t>&amp;</a:t>
            </a:r>
            <a:r>
              <a:rPr lang="zh-TW" altLang="en-US" sz="1959" b="1" dirty="0">
                <a:solidFill>
                  <a:srgbClr val="F7C242"/>
                </a:solidFill>
              </a:rPr>
              <a:t>「熱門類型」進行同步篩選</a:t>
            </a:r>
            <a:endParaRPr sz="1959" b="1" dirty="0">
              <a:solidFill>
                <a:srgbClr val="F7C242"/>
              </a:solidFill>
            </a:endParaRPr>
          </a:p>
        </p:txBody>
      </p:sp>
      <p:sp>
        <p:nvSpPr>
          <p:cNvPr id="319" name="Google Shape;319;g2212a6a642f_3_5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320" name="Google Shape;320;g2212a6a642f_3_5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321" name="Google Shape;321;g2212a6a642f_3_5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322" name="Google Shape;322;g2212a6a642f_3_5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g2212a6a642f_3_5"/>
          <p:cNvSpPr/>
          <p:nvPr/>
        </p:nvSpPr>
        <p:spPr>
          <a:xfrm>
            <a:off x="2261601" y="323720"/>
            <a:ext cx="3550041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zh-TW" altLang="en-US" sz="2411" b="1" dirty="0">
                <a:solidFill>
                  <a:srgbClr val="F7C242"/>
                </a:solidFill>
              </a:rPr>
              <a:t>活動內容篩選</a:t>
            </a:r>
            <a:endParaRPr sz="2512" b="1" dirty="0">
              <a:solidFill>
                <a:srgbClr val="F7C242"/>
              </a:solidFill>
            </a:endParaRPr>
          </a:p>
          <a:p>
            <a:pPr>
              <a:buSzPts val="2500"/>
            </a:pPr>
            <a:endParaRPr sz="2512" b="1" dirty="0">
              <a:solidFill>
                <a:srgbClr val="F7C242"/>
              </a:solidFill>
            </a:endParaRPr>
          </a:p>
        </p:txBody>
      </p:sp>
      <p:pic>
        <p:nvPicPr>
          <p:cNvPr id="324" name="Google Shape;324;g2212a6a642f_3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738" y="1450358"/>
            <a:ext cx="7441982" cy="45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g2212a6a642f_3_5">
            <a:extLst>
              <a:ext uri="{FF2B5EF4-FFF2-40B4-BE49-F238E27FC236}">
                <a16:creationId xmlns:a16="http://schemas.microsoft.com/office/drawing/2014/main" id="{55E4F6D7-5A84-A4B4-40CE-9CA0284BBE46}"/>
              </a:ext>
            </a:extLst>
          </p:cNvPr>
          <p:cNvSpPr/>
          <p:nvPr/>
        </p:nvSpPr>
        <p:spPr>
          <a:xfrm>
            <a:off x="1258942" y="2726348"/>
            <a:ext cx="2265866" cy="190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1741" b="1" dirty="0">
                <a:solidFill>
                  <a:srgbClr val="F7C242"/>
                </a:solidFill>
              </a:rPr>
              <a:t>1.</a:t>
            </a:r>
            <a:r>
              <a:rPr lang="zh-TW" altLang="en-US" sz="1741" b="1" dirty="0">
                <a:solidFill>
                  <a:srgbClr val="F7C242"/>
                </a:solidFill>
              </a:rPr>
              <a:t> </a:t>
            </a:r>
            <a:r>
              <a:rPr lang="en-US" altLang="zh-TW" sz="1741" b="1" dirty="0" err="1">
                <a:solidFill>
                  <a:srgbClr val="F7C242"/>
                </a:solidFill>
              </a:rPr>
              <a:t>Axios</a:t>
            </a:r>
            <a:endParaRPr lang="en-US" altLang="zh-TW" sz="1741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1800"/>
            </a:pPr>
            <a:r>
              <a:rPr lang="en-US" sz="1741" b="1" dirty="0">
                <a:solidFill>
                  <a:srgbClr val="F7C242"/>
                </a:solidFill>
              </a:rPr>
              <a:t>2.</a:t>
            </a:r>
            <a:r>
              <a:rPr lang="zh-TW" altLang="en-US" sz="1741" b="1" dirty="0">
                <a:solidFill>
                  <a:srgbClr val="F7C242"/>
                </a:solidFill>
              </a:rPr>
              <a:t> 資料存入</a:t>
            </a:r>
            <a:r>
              <a:rPr lang="en-US" altLang="zh-TW" sz="1741" b="1" dirty="0" err="1">
                <a:solidFill>
                  <a:srgbClr val="F7C242"/>
                </a:solidFill>
              </a:rPr>
              <a:t>useState</a:t>
            </a:r>
            <a:endParaRPr lang="en-US" altLang="zh-TW" sz="1741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1800"/>
            </a:pPr>
            <a:r>
              <a:rPr lang="en-US" sz="1741" b="1" dirty="0">
                <a:solidFill>
                  <a:srgbClr val="F7C242"/>
                </a:solidFill>
              </a:rPr>
              <a:t>3.</a:t>
            </a:r>
            <a:r>
              <a:rPr lang="zh-TW" altLang="en-US" sz="1741" b="1" dirty="0">
                <a:solidFill>
                  <a:srgbClr val="F7C242"/>
                </a:solidFill>
              </a:rPr>
              <a:t> </a:t>
            </a:r>
            <a:r>
              <a:rPr lang="en-US" sz="1741" b="1" dirty="0">
                <a:solidFill>
                  <a:srgbClr val="F7C242"/>
                </a:solidFill>
              </a:rPr>
              <a:t>filter</a:t>
            </a:r>
            <a:r>
              <a:rPr lang="en-US" altLang="zh-TW" sz="1741" b="1" dirty="0">
                <a:solidFill>
                  <a:srgbClr val="F7C242"/>
                </a:solidFill>
              </a:rPr>
              <a:t>()</a:t>
            </a:r>
            <a:r>
              <a:rPr lang="zh-TW" altLang="en-US" sz="1741" b="1" dirty="0">
                <a:solidFill>
                  <a:srgbClr val="F7C242"/>
                </a:solidFill>
              </a:rPr>
              <a:t>篩選資料</a:t>
            </a:r>
            <a:endParaRPr sz="1741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3cd8ea287c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3cd8ea287c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3cd8ea287c_0_61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2" name="Google Shape;332;g23cd8ea287c_0_61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3" name="Google Shape;333;g23cd8ea287c_0_61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4" name="Google Shape;334;g23cd8ea287c_0_61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5" name="Google Shape;335;g23cd8ea287c_0_61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6" name="Google Shape;336;g23cd8ea287c_0_61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7" name="Google Shape;337;g23cd8ea287c_0_61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8" name="Google Shape;338;g23cd8ea287c_0_61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39" name="Google Shape;339;g23cd8ea287c_0_61"/>
          <p:cNvSpPr/>
          <p:nvPr/>
        </p:nvSpPr>
        <p:spPr>
          <a:xfrm>
            <a:off x="1933657" y="1170182"/>
            <a:ext cx="342585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如果通知數量 </a:t>
            </a:r>
            <a:r>
              <a:rPr lang="en-US" altLang="zh-TW" sz="1809" b="1" dirty="0">
                <a:solidFill>
                  <a:srgbClr val="F7C242"/>
                </a:solidFill>
              </a:rPr>
              <a:t>&gt; 15</a:t>
            </a:r>
            <a:r>
              <a:rPr lang="zh-TW" altLang="en-US" sz="1809" b="1" dirty="0">
                <a:solidFill>
                  <a:srgbClr val="F7C242"/>
                </a:solidFill>
              </a:rPr>
              <a:t>筆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內容會依更新順序呈現在下一頁</a:t>
            </a:r>
            <a:endParaRPr sz="1809" b="1" dirty="0">
              <a:solidFill>
                <a:srgbClr val="F7C242"/>
              </a:solidFill>
            </a:endParaRPr>
          </a:p>
        </p:txBody>
      </p:sp>
      <p:sp>
        <p:nvSpPr>
          <p:cNvPr id="340" name="Google Shape;340;g23cd8ea287c_0_61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341" name="Google Shape;341;g23cd8ea287c_0_61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342" name="Google Shape;342;g23cd8ea287c_0_61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343" name="Google Shape;343;g23cd8ea287c_0_61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信杰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4" name="Google Shape;344;g23cd8ea287c_0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532" y="1641973"/>
            <a:ext cx="4887045" cy="216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3cd8ea287c_0_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1530" y="4026409"/>
            <a:ext cx="4887033" cy="220950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3cd8ea287c_0_61"/>
          <p:cNvSpPr txBox="1"/>
          <p:nvPr/>
        </p:nvSpPr>
        <p:spPr>
          <a:xfrm>
            <a:off x="5687388" y="951522"/>
            <a:ext cx="3934644" cy="74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增加登入／未登入的判斷</a:t>
            </a:r>
            <a:endParaRPr sz="1809" b="1" dirty="0">
              <a:solidFill>
                <a:srgbClr val="F7C242"/>
              </a:solidFill>
            </a:endParaRPr>
          </a:p>
          <a:p>
            <a:pPr>
              <a:buSzPts val="1800"/>
            </a:pPr>
            <a:r>
              <a:rPr lang="zh-TW" altLang="en-US" sz="1809" b="1" dirty="0">
                <a:solidFill>
                  <a:srgbClr val="F7C242"/>
                </a:solidFill>
              </a:rPr>
              <a:t>若未登入，頁面僅會顯示系統通知</a:t>
            </a:r>
            <a:endParaRPr sz="1406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7" name="Google Shape;347;g23cd8ea287c_0_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7142" y="1854549"/>
            <a:ext cx="3298889" cy="435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3cd8ea287c_0_61"/>
          <p:cNvSpPr/>
          <p:nvPr/>
        </p:nvSpPr>
        <p:spPr>
          <a:xfrm>
            <a:off x="2261601" y="323720"/>
            <a:ext cx="3550041" cy="4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buSzPts val="2500"/>
            </a:pPr>
            <a:r>
              <a:rPr lang="zh-TW" altLang="en-US" sz="2512" b="1">
                <a:solidFill>
                  <a:srgbClr val="F7C242"/>
                </a:solidFill>
              </a:rPr>
              <a:t>通知頁面</a:t>
            </a:r>
            <a:endParaRPr sz="2512" b="1">
              <a:solidFill>
                <a:srgbClr val="F7C242"/>
              </a:solidFill>
            </a:endParaRPr>
          </a:p>
          <a:p>
            <a:pPr>
              <a:buSzPts val="2500"/>
            </a:pPr>
            <a:endParaRPr sz="2512" b="1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4056d6cde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4056d6cde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4056d6cde6_0_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56" name="Google Shape;356;g24056d6cde6_0_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57" name="Google Shape;357;g24056d6cde6_0_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58" name="Google Shape;358;g24056d6cde6_0_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59" name="Google Shape;359;g24056d6cde6_0_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60" name="Google Shape;360;g24056d6cde6_0_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61" name="Google Shape;361;g24056d6cde6_0_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62" name="Google Shape;362;g24056d6cde6_0_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63" name="Google Shape;363;g24056d6cde6_0_0"/>
          <p:cNvSpPr/>
          <p:nvPr/>
        </p:nvSpPr>
        <p:spPr>
          <a:xfrm>
            <a:off x="4926619" y="2247562"/>
            <a:ext cx="2591247" cy="153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登入註冊系統</a:t>
            </a:r>
            <a:endParaRPr sz="2411" b="1" dirty="0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重設密碼</a:t>
            </a:r>
            <a:endParaRPr sz="2411" b="1" dirty="0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使用者指南</a:t>
            </a:r>
            <a:endParaRPr sz="2411" b="1" dirty="0">
              <a:solidFill>
                <a:srgbClr val="F7C242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</p:txBody>
      </p:sp>
      <p:sp>
        <p:nvSpPr>
          <p:cNvPr id="364" name="Google Shape;364;g24056d6cde6_0_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365" name="Google Shape;365;g24056d6cde6_0_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366" name="Google Shape;366;g24056d6cde6_0_0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367" name="Google Shape;367;g24056d6cde6_0_0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 dirty="0">
                <a:latin typeface="Microsoft JhengHei"/>
                <a:ea typeface="Microsoft JhengHei"/>
                <a:cs typeface="Microsoft JhengHei"/>
                <a:sym typeface="Microsoft JhengHei"/>
              </a:rPr>
              <a:t>旋宏</a:t>
            </a:r>
            <a:endParaRPr sz="1809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23cd8ea287c_1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3cd8ea287c_1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3cd8ea287c_1_48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75" name="Google Shape;375;g23cd8ea287c_1_48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76" name="Google Shape;376;g23cd8ea287c_1_48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77" name="Google Shape;377;g23cd8ea287c_1_48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78" name="Google Shape;378;g23cd8ea287c_1_48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79" name="Google Shape;379;g23cd8ea287c_1_48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80" name="Google Shape;380;g23cd8ea287c_1_48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81" name="Google Shape;381;g23cd8ea287c_1_48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83" name="Google Shape;383;g23cd8ea287c_1_48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384" name="Google Shape;384;g23cd8ea287c_1_48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385" name="Google Shape;385;g23cd8ea287c_1_48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386" name="Google Shape;386;g23cd8ea287c_1_48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7" name="Google Shape;387;g23cd8ea287c_1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2160" y="1066771"/>
            <a:ext cx="3206028" cy="316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3cd8ea287c_1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812" y="1067847"/>
            <a:ext cx="3206028" cy="31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3cd8ea287c_1_48"/>
          <p:cNvSpPr txBox="1"/>
          <p:nvPr/>
        </p:nvSpPr>
        <p:spPr>
          <a:xfrm>
            <a:off x="1654531" y="-16149"/>
            <a:ext cx="3014129" cy="95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lnSpc>
                <a:spcPct val="150000"/>
              </a:lnSpc>
              <a:buSzPts val="3300"/>
            </a:pPr>
            <a:r>
              <a:rPr lang="zh-TW" altLang="en-US" sz="3315" b="1" u="sng" dirty="0">
                <a:solidFill>
                  <a:srgbClr val="F7C242"/>
                </a:solidFill>
              </a:rPr>
              <a:t>登入驗證</a:t>
            </a:r>
            <a:endParaRPr sz="3315" b="1" u="sng" dirty="0">
              <a:solidFill>
                <a:srgbClr val="F7C242"/>
              </a:solidFill>
            </a:endParaRPr>
          </a:p>
        </p:txBody>
      </p:sp>
      <p:cxnSp>
        <p:nvCxnSpPr>
          <p:cNvPr id="390" name="Google Shape;390;g23cd8ea287c_1_48"/>
          <p:cNvCxnSpPr>
            <a:cxnSpLocks/>
            <a:endCxn id="388" idx="1"/>
          </p:cNvCxnSpPr>
          <p:nvPr/>
        </p:nvCxnSpPr>
        <p:spPr>
          <a:xfrm flipV="1">
            <a:off x="6096001" y="2647906"/>
            <a:ext cx="1601812" cy="844408"/>
          </a:xfrm>
          <a:prstGeom prst="straightConnector1">
            <a:avLst/>
          </a:prstGeom>
          <a:noFill/>
          <a:ln w="38100" cap="flat" cmpd="sng">
            <a:solidFill>
              <a:srgbClr val="F7C24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91" name="Google Shape;391;g23cd8ea287c_1_48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旋宏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網站 的圖片&#10;&#10;自動產生的描述">
            <a:extLst>
              <a:ext uri="{FF2B5EF4-FFF2-40B4-BE49-F238E27FC236}">
                <a16:creationId xmlns:a16="http://schemas.microsoft.com/office/drawing/2014/main" id="{6B18EEAC-E076-72EE-0B18-9347175DC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12" y="4541091"/>
            <a:ext cx="3962500" cy="8371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1D72F0-E3F2-7425-75DF-46659EF8E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943" y="4664431"/>
            <a:ext cx="5531205" cy="631033"/>
          </a:xfrm>
          <a:prstGeom prst="rect">
            <a:avLst/>
          </a:prstGeom>
        </p:spPr>
      </p:pic>
      <p:sp>
        <p:nvSpPr>
          <p:cNvPr id="382" name="Google Shape;382;g23cd8ea287c_1_48"/>
          <p:cNvSpPr/>
          <p:nvPr/>
        </p:nvSpPr>
        <p:spPr>
          <a:xfrm>
            <a:off x="1297126" y="1435507"/>
            <a:ext cx="2648093" cy="272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lnSpc>
                <a:spcPct val="150000"/>
              </a:lnSpc>
              <a:buSzPts val="3600"/>
            </a:pPr>
            <a:r>
              <a:rPr lang="zh-TW" altLang="en-US" sz="1741" b="1" dirty="0">
                <a:solidFill>
                  <a:srgbClr val="F7C242"/>
                </a:solidFill>
              </a:rPr>
              <a:t>使用 </a:t>
            </a:r>
            <a:r>
              <a:rPr lang="en-US" altLang="zh-TW" sz="1741" b="1" dirty="0">
                <a:solidFill>
                  <a:srgbClr val="F7C242"/>
                </a:solidFill>
              </a:rPr>
              <a:t>Laravel Breeze </a:t>
            </a:r>
          </a:p>
          <a:p>
            <a:pPr>
              <a:lnSpc>
                <a:spcPct val="150000"/>
              </a:lnSpc>
              <a:buSzPts val="3600"/>
            </a:pPr>
            <a:r>
              <a:rPr lang="zh-TW" altLang="en-US" sz="1741" b="1" dirty="0">
                <a:solidFill>
                  <a:srgbClr val="F7C242"/>
                </a:solidFill>
              </a:rPr>
              <a:t>套件進行登入驗證及</a:t>
            </a:r>
            <a:endParaRPr lang="en-US" altLang="zh-TW" sz="1741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3600"/>
            </a:pPr>
            <a:r>
              <a:rPr lang="zh-TW" altLang="en-US" sz="1741" b="1" dirty="0">
                <a:solidFill>
                  <a:srgbClr val="F7C242"/>
                </a:solidFill>
              </a:rPr>
              <a:t>使用者密碼的雜湊處理</a:t>
            </a:r>
            <a:endParaRPr lang="en-US" altLang="zh-TW" sz="1741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3600"/>
            </a:pPr>
            <a:r>
              <a:rPr lang="zh-TW" altLang="en-US" sz="1741" b="1" dirty="0">
                <a:solidFill>
                  <a:srgbClr val="F7C242"/>
                </a:solidFill>
              </a:rPr>
              <a:t>以此來增加系統的資訊安全性</a:t>
            </a:r>
            <a:r>
              <a:rPr lang="en-US" altLang="zh-TW" sz="1741" b="1" dirty="0">
                <a:solidFill>
                  <a:srgbClr val="F7C242"/>
                </a:solidFill>
              </a:rPr>
              <a:t/>
            </a:r>
            <a:br>
              <a:rPr lang="en-US" altLang="zh-TW" sz="1741" b="1" dirty="0">
                <a:solidFill>
                  <a:srgbClr val="F7C242"/>
                </a:solidFill>
              </a:rPr>
            </a:br>
            <a:endParaRPr sz="1741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3cd8ea287c_1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3cd8ea287c_1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3cd8ea287c_1_73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399" name="Google Shape;399;g23cd8ea287c_1_73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0" name="Google Shape;400;g23cd8ea287c_1_73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1" name="Google Shape;401;g23cd8ea287c_1_73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2" name="Google Shape;402;g23cd8ea287c_1_73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3" name="Google Shape;403;g23cd8ea287c_1_73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4" name="Google Shape;404;g23cd8ea287c_1_73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5" name="Google Shape;405;g23cd8ea287c_1_73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06" name="Google Shape;406;g23cd8ea287c_1_73"/>
          <p:cNvSpPr/>
          <p:nvPr/>
        </p:nvSpPr>
        <p:spPr>
          <a:xfrm>
            <a:off x="1258942" y="1852470"/>
            <a:ext cx="2667690" cy="88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marL="76558">
              <a:lnSpc>
                <a:spcPct val="115000"/>
              </a:lnSpc>
              <a:buClr>
                <a:srgbClr val="F7C242"/>
              </a:buClr>
              <a:buSzPts val="2400"/>
            </a:pPr>
            <a:r>
              <a:rPr lang="zh-TW" altLang="en-US" sz="1741" b="1" dirty="0">
                <a:solidFill>
                  <a:srgbClr val="F7C242"/>
                </a:solidFill>
              </a:rPr>
              <a:t>使用者在要求重設密碼時，系統會建立一個唯一並且有時效的 </a:t>
            </a:r>
            <a:r>
              <a:rPr lang="en-US" altLang="zh-TW" sz="1741" b="1" dirty="0">
                <a:solidFill>
                  <a:srgbClr val="F7C242"/>
                </a:solidFill>
              </a:rPr>
              <a:t>token</a:t>
            </a:r>
            <a:r>
              <a:rPr lang="zh-TW" altLang="en-US" sz="1741" b="1" dirty="0">
                <a:solidFill>
                  <a:srgbClr val="F7C242"/>
                </a:solidFill>
              </a:rPr>
              <a:t>，並透過郵件的方式寄送給使用者。</a:t>
            </a:r>
            <a:r>
              <a:rPr lang="zh-TW" altLang="en-US" sz="3918" dirty="0"/>
              <a:t/>
            </a:r>
            <a:br>
              <a:rPr lang="zh-TW" altLang="en-US" sz="3918" dirty="0"/>
            </a:br>
            <a:endParaRPr sz="2814" b="1" dirty="0">
              <a:solidFill>
                <a:srgbClr val="F7C242"/>
              </a:solidFill>
            </a:endParaRPr>
          </a:p>
        </p:txBody>
      </p:sp>
      <p:sp>
        <p:nvSpPr>
          <p:cNvPr id="407" name="Google Shape;407;g23cd8ea287c_1_73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408" name="Google Shape;408;g23cd8ea287c_1_73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409" name="Google Shape;409;g23cd8ea287c_1_73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pic>
        <p:nvPicPr>
          <p:cNvPr id="410" name="Google Shape;410;g23cd8ea287c_1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9419" y="222296"/>
            <a:ext cx="2554449" cy="251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3cd8ea287c_1_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5639" y="222289"/>
            <a:ext cx="2488013" cy="252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3cd8ea287c_1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40766" y="3246467"/>
            <a:ext cx="2635862" cy="2690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g23cd8ea287c_1_73"/>
          <p:cNvCxnSpPr>
            <a:cxnSpLocks/>
            <a:endCxn id="411" idx="1"/>
          </p:cNvCxnSpPr>
          <p:nvPr/>
        </p:nvCxnSpPr>
        <p:spPr>
          <a:xfrm flipV="1">
            <a:off x="5891615" y="1484367"/>
            <a:ext cx="1754024" cy="479504"/>
          </a:xfrm>
          <a:prstGeom prst="straightConnector1">
            <a:avLst/>
          </a:prstGeom>
          <a:noFill/>
          <a:ln w="38100" cap="flat" cmpd="sng">
            <a:solidFill>
              <a:srgbClr val="F7C24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16" name="Google Shape;416;g23cd8ea287c_1_73"/>
          <p:cNvSpPr/>
          <p:nvPr/>
        </p:nvSpPr>
        <p:spPr>
          <a:xfrm>
            <a:off x="1294868" y="-118596"/>
            <a:ext cx="3299567" cy="1348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lnSpc>
                <a:spcPct val="150000"/>
              </a:lnSpc>
              <a:buSzPts val="3300"/>
            </a:pPr>
            <a:r>
              <a:rPr lang="zh-TW" altLang="en-US" sz="3315" b="1" u="sng" dirty="0">
                <a:solidFill>
                  <a:srgbClr val="F7C242"/>
                </a:solidFill>
              </a:rPr>
              <a:t>重設密碼</a:t>
            </a:r>
            <a:endParaRPr sz="3315" b="1" u="sng" dirty="0">
              <a:solidFill>
                <a:srgbClr val="F7C242"/>
              </a:solidFill>
            </a:endParaRPr>
          </a:p>
        </p:txBody>
      </p:sp>
      <p:sp>
        <p:nvSpPr>
          <p:cNvPr id="417" name="Google Shape;417;g23cd8ea287c_1_73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8" name="Google Shape;418;g23cd8ea287c_1_73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旋宏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9FF087-19BC-BCD6-D0F9-A8A1855B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649" y="3241056"/>
            <a:ext cx="4173987" cy="2690415"/>
          </a:xfrm>
          <a:prstGeom prst="rect">
            <a:avLst/>
          </a:prstGeom>
        </p:spPr>
      </p:pic>
      <p:cxnSp>
        <p:nvCxnSpPr>
          <p:cNvPr id="415" name="Google Shape;415;g23cd8ea287c_1_73"/>
          <p:cNvCxnSpPr>
            <a:cxnSpLocks/>
            <a:endCxn id="413" idx="1"/>
          </p:cNvCxnSpPr>
          <p:nvPr/>
        </p:nvCxnSpPr>
        <p:spPr>
          <a:xfrm>
            <a:off x="6327044" y="4398716"/>
            <a:ext cx="1913723" cy="192958"/>
          </a:xfrm>
          <a:prstGeom prst="straightConnector1">
            <a:avLst/>
          </a:prstGeom>
          <a:noFill/>
          <a:ln w="38100" cap="flat" cmpd="sng">
            <a:solidFill>
              <a:srgbClr val="F7C24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675" y="-15973"/>
            <a:ext cx="9952656" cy="688994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/>
          <p:nvPr/>
        </p:nvSpPr>
        <p:spPr>
          <a:xfrm>
            <a:off x="1158309" y="101033"/>
            <a:ext cx="958600" cy="40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000"/>
            </a:pPr>
            <a:r>
              <a:rPr lang="zh-TW" altLang="en-US" sz="2009" b="1">
                <a:solidFill>
                  <a:srgbClr val="2A2A2A"/>
                </a:solidFill>
              </a:rPr>
              <a:t>大　綱</a:t>
            </a:r>
            <a:endParaRPr sz="2009" b="1">
              <a:solidFill>
                <a:srgbClr val="2A2A2A"/>
              </a:solidFill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4938224" y="1214595"/>
            <a:ext cx="5609293" cy="45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一　小組成員</a:t>
            </a:r>
            <a:r>
              <a:rPr lang="en-US" altLang="zh-TW" sz="2411" b="1">
                <a:solidFill>
                  <a:schemeClr val="lt1"/>
                </a:solidFill>
              </a:rPr>
              <a:t>&amp;</a:t>
            </a:r>
            <a:r>
              <a:rPr lang="zh-TW" altLang="en-US" sz="2411" b="1">
                <a:solidFill>
                  <a:schemeClr val="lt1"/>
                </a:solidFill>
              </a:rPr>
              <a:t>分工介紹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二　製作動機</a:t>
            </a:r>
            <a:r>
              <a:rPr lang="en-US" altLang="zh-TW" sz="2411" b="1">
                <a:solidFill>
                  <a:schemeClr val="lt1"/>
                </a:solidFill>
              </a:rPr>
              <a:t>&amp;</a:t>
            </a:r>
            <a:r>
              <a:rPr lang="zh-TW" altLang="en-US" sz="2411" b="1">
                <a:solidFill>
                  <a:schemeClr val="lt1"/>
                </a:solidFill>
              </a:rPr>
              <a:t>目標客群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三　</a:t>
            </a:r>
            <a:r>
              <a:rPr lang="en-US" altLang="zh-TW" sz="2411" b="1">
                <a:solidFill>
                  <a:schemeClr val="lt1"/>
                </a:solidFill>
              </a:rPr>
              <a:t>LOGO</a:t>
            </a:r>
            <a:r>
              <a:rPr lang="zh-TW" altLang="en-US" sz="2411" b="1">
                <a:solidFill>
                  <a:schemeClr val="lt1"/>
                </a:solidFill>
              </a:rPr>
              <a:t>設計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四　輪播圖設計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五　網站色彩規劃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六　開發技術</a:t>
            </a:r>
            <a:r>
              <a:rPr lang="en-US" altLang="zh-TW" sz="2411" b="1">
                <a:solidFill>
                  <a:schemeClr val="lt1"/>
                </a:solidFill>
              </a:rPr>
              <a:t>&amp;</a:t>
            </a:r>
            <a:r>
              <a:rPr lang="zh-TW" altLang="en-US" sz="2411" b="1">
                <a:solidFill>
                  <a:schemeClr val="lt1"/>
                </a:solidFill>
              </a:rPr>
              <a:t>使用工具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七　網站架構圖</a:t>
            </a:r>
            <a:endParaRPr sz="2411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400"/>
            </a:pPr>
            <a:r>
              <a:rPr lang="zh-TW" altLang="en-US" sz="2411" b="1">
                <a:solidFill>
                  <a:schemeClr val="lt1"/>
                </a:solidFill>
              </a:rPr>
              <a:t>八　網站功能介紹</a:t>
            </a:r>
            <a:r>
              <a:rPr lang="en-US" altLang="zh-TW" sz="2411" b="1">
                <a:solidFill>
                  <a:schemeClr val="lt1"/>
                </a:solidFill>
              </a:rPr>
              <a:t>&amp;</a:t>
            </a:r>
            <a:r>
              <a:rPr lang="zh-TW" altLang="en-US" sz="2411" b="1">
                <a:solidFill>
                  <a:schemeClr val="lt1"/>
                </a:solidFill>
              </a:rPr>
              <a:t>流程展示</a:t>
            </a:r>
            <a:r>
              <a:rPr lang="en-US" altLang="zh-TW" sz="2411" b="1">
                <a:solidFill>
                  <a:schemeClr val="lt1"/>
                </a:solidFill>
              </a:rPr>
              <a:t>(DEMO)</a:t>
            </a:r>
            <a:endParaRPr sz="1809"/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3cd8ea287c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3cd8ea287c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3cd8ea287c_1_6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26" name="Google Shape;426;g23cd8ea287c_1_6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27" name="Google Shape;427;g23cd8ea287c_1_6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28" name="Google Shape;428;g23cd8ea287c_1_6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29" name="Google Shape;429;g23cd8ea287c_1_6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30" name="Google Shape;430;g23cd8ea287c_1_6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31" name="Google Shape;431;g23cd8ea287c_1_6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32" name="Google Shape;432;g23cd8ea287c_1_6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33" name="Google Shape;433;g23cd8ea287c_1_6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434" name="Google Shape;434;g23cd8ea287c_1_6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435" name="Google Shape;435;g23cd8ea287c_1_6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436" name="Google Shape;436;g23cd8ea287c_1_6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g23cd8ea287c_1_6"/>
          <p:cNvSpPr/>
          <p:nvPr/>
        </p:nvSpPr>
        <p:spPr>
          <a:xfrm>
            <a:off x="1178376" y="640485"/>
            <a:ext cx="3367084" cy="160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lnSpc>
                <a:spcPct val="150000"/>
              </a:lnSpc>
              <a:buSzPts val="3300"/>
            </a:pPr>
            <a:r>
              <a:rPr lang="zh-TW" altLang="en-US" sz="3315" b="1" u="sng" dirty="0">
                <a:solidFill>
                  <a:srgbClr val="F7C242"/>
                </a:solidFill>
              </a:rPr>
              <a:t>使用者指南</a:t>
            </a:r>
            <a:endParaRPr sz="3315" b="1" u="sng" dirty="0">
              <a:solidFill>
                <a:srgbClr val="F7C242"/>
              </a:solidFill>
            </a:endParaRPr>
          </a:p>
        </p:txBody>
      </p:sp>
      <p:pic>
        <p:nvPicPr>
          <p:cNvPr id="438" name="Google Shape;438;g23cd8ea287c_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7942" y="747329"/>
            <a:ext cx="5914174" cy="392733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3cd8ea287c_1_6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旋宏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428D74-AE2D-02B9-C674-3545953517DA}"/>
              </a:ext>
            </a:extLst>
          </p:cNvPr>
          <p:cNvSpPr txBox="1"/>
          <p:nvPr/>
        </p:nvSpPr>
        <p:spPr>
          <a:xfrm>
            <a:off x="1369998" y="2158252"/>
            <a:ext cx="317546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741" b="1" dirty="0">
                <a:solidFill>
                  <a:srgbClr val="F7C242"/>
                </a:solidFill>
              </a:rPr>
              <a:t>讓使用者可以查詢常見問題並取得相對應的答案。</a:t>
            </a:r>
          </a:p>
          <a:p>
            <a:r>
              <a:rPr lang="zh-TW" altLang="en-US" sz="1959" dirty="0"/>
              <a:t/>
            </a:r>
            <a:br>
              <a:rPr lang="zh-TW" altLang="en-US" sz="1959" dirty="0"/>
            </a:br>
            <a:endParaRPr lang="zh-TW" altLang="en-US" sz="1959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4056d6cde6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4056d6cde6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4056d6cde6_0_18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7" name="Google Shape;447;g24056d6cde6_0_18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8" name="Google Shape;448;g24056d6cde6_0_18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9" name="Google Shape;449;g24056d6cde6_0_18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0" name="Google Shape;450;g24056d6cde6_0_18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1" name="Google Shape;451;g24056d6cde6_0_18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2" name="Google Shape;452;g24056d6cde6_0_18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3" name="Google Shape;453;g24056d6cde6_0_18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4" name="Google Shape;454;g24056d6cde6_0_18"/>
          <p:cNvSpPr/>
          <p:nvPr/>
        </p:nvSpPr>
        <p:spPr>
          <a:xfrm>
            <a:off x="4926620" y="2247564"/>
            <a:ext cx="4828936" cy="333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Font typeface="Arial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報名通知提示</a:t>
            </a:r>
            <a:endParaRPr lang="en-US" altLang="zh-TW" sz="2411" b="1" dirty="0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編輯會員資料</a:t>
            </a:r>
            <a:endParaRPr sz="2411" b="1" dirty="0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 dirty="0">
                <a:solidFill>
                  <a:srgbClr val="F7C242"/>
                </a:solidFill>
              </a:rPr>
              <a:t>會員活動狀態</a:t>
            </a:r>
            <a:endParaRPr lang="en-US" altLang="zh-TW"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 dirty="0">
              <a:solidFill>
                <a:srgbClr val="F7C242"/>
              </a:solidFill>
            </a:endParaRPr>
          </a:p>
        </p:txBody>
      </p:sp>
      <p:sp>
        <p:nvSpPr>
          <p:cNvPr id="455" name="Google Shape;455;g24056d6cde6_0_18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456" name="Google Shape;456;g24056d6cde6_0_18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457" name="Google Shape;457;g24056d6cde6_0_18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458" name="Google Shape;458;g24056d6cde6_0_18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4056d6cde6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4056d6cde6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4056d6cde6_0_18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7" name="Google Shape;447;g24056d6cde6_0_18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8" name="Google Shape;448;g24056d6cde6_0_18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49" name="Google Shape;449;g24056d6cde6_0_18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0" name="Google Shape;450;g24056d6cde6_0_18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1" name="Google Shape;451;g24056d6cde6_0_18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2" name="Google Shape;452;g24056d6cde6_0_18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3" name="Google Shape;453;g24056d6cde6_0_18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55" name="Google Shape;455;g24056d6cde6_0_18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456" name="Google Shape;456;g24056d6cde6_0_18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457" name="Google Shape;457;g24056d6cde6_0_18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458" name="Google Shape;458;g24056d6cde6_0_18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482;g23cd8ea2141_0_39">
            <a:extLst>
              <a:ext uri="{FF2B5EF4-FFF2-40B4-BE49-F238E27FC236}">
                <a16:creationId xmlns:a16="http://schemas.microsoft.com/office/drawing/2014/main" id="{60AA1F5C-0F0B-B203-0D91-7746E5952971}"/>
              </a:ext>
            </a:extLst>
          </p:cNvPr>
          <p:cNvSpPr txBox="1"/>
          <p:nvPr/>
        </p:nvSpPr>
        <p:spPr>
          <a:xfrm>
            <a:off x="4686736" y="-38713"/>
            <a:ext cx="2646437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報名通知提示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731ECC9-B0A3-611B-CA52-18A8B834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220" y="889015"/>
            <a:ext cx="2581469" cy="4012163"/>
          </a:xfrm>
          <a:prstGeom prst="rect">
            <a:avLst/>
          </a:prstGeom>
        </p:spPr>
      </p:pic>
      <p:sp>
        <p:nvSpPr>
          <p:cNvPr id="5" name="Google Shape;531;g23cd8ea2141_0_89">
            <a:extLst>
              <a:ext uri="{FF2B5EF4-FFF2-40B4-BE49-F238E27FC236}">
                <a16:creationId xmlns:a16="http://schemas.microsoft.com/office/drawing/2014/main" id="{D17586A7-EB53-4914-8065-E97B790FD273}"/>
              </a:ext>
            </a:extLst>
          </p:cNvPr>
          <p:cNvSpPr/>
          <p:nvPr/>
        </p:nvSpPr>
        <p:spPr>
          <a:xfrm>
            <a:off x="1736035" y="1675880"/>
            <a:ext cx="2809425" cy="121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1959" b="1" dirty="0">
                <a:solidFill>
                  <a:srgbClr val="F7C242"/>
                </a:solidFill>
              </a:rPr>
              <a:t>透過</a:t>
            </a:r>
            <a:r>
              <a:rPr lang="en-US" altLang="zh-TW" sz="1959" b="1" dirty="0" err="1">
                <a:solidFill>
                  <a:srgbClr val="F7C242"/>
                </a:solidFill>
              </a:rPr>
              <a:t>Axios</a:t>
            </a:r>
            <a:endParaRPr lang="en-US" altLang="zh-TW" sz="195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1959" b="1" dirty="0">
                <a:solidFill>
                  <a:srgbClr val="F7C242"/>
                </a:solidFill>
              </a:rPr>
              <a:t>抓取資料進行判斷</a:t>
            </a:r>
            <a:endParaRPr lang="en-US" altLang="zh-TW" sz="195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1959" b="1" dirty="0">
                <a:solidFill>
                  <a:srgbClr val="F7C242"/>
                </a:solidFill>
              </a:rPr>
              <a:t>有人申請出現通知鈴鐺</a:t>
            </a:r>
            <a:endParaRPr lang="en-US" altLang="zh-TW" sz="195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1959" b="1" dirty="0">
                <a:solidFill>
                  <a:srgbClr val="F7C242"/>
                </a:solidFill>
              </a:rPr>
              <a:t>反則不呈現</a:t>
            </a:r>
            <a:endParaRPr sz="1959" b="1" dirty="0">
              <a:solidFill>
                <a:srgbClr val="F7C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00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23cd8ea2141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3cd8ea2141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3cd8ea2141_0_39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66" name="Google Shape;466;g23cd8ea2141_0_39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67" name="Google Shape;467;g23cd8ea2141_0_39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68" name="Google Shape;468;g23cd8ea2141_0_39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69" name="Google Shape;469;g23cd8ea2141_0_39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70" name="Google Shape;470;g23cd8ea2141_0_39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71" name="Google Shape;471;g23cd8ea2141_0_39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72" name="Google Shape;472;g23cd8ea2141_0_39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74" name="Google Shape;474;g23cd8ea2141_0_39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475" name="Google Shape;475;g23cd8ea2141_0_39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476" name="Google Shape;476;g23cd8ea2141_0_39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478" name="Google Shape;478;g23cd8ea2141_0_39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2" name="Google Shape;482;g23cd8ea2141_0_39"/>
          <p:cNvSpPr txBox="1"/>
          <p:nvPr/>
        </p:nvSpPr>
        <p:spPr>
          <a:xfrm>
            <a:off x="4364170" y="-16149"/>
            <a:ext cx="2646437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查看會員資料</a:t>
            </a:r>
            <a:endParaRPr sz="3215" b="1" u="sng" dirty="0">
              <a:solidFill>
                <a:srgbClr val="F7C24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F41A5A-9A44-CF78-FE73-168F52FF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978" y="911579"/>
            <a:ext cx="3918367" cy="5341455"/>
          </a:xfrm>
          <a:prstGeom prst="rect">
            <a:avLst/>
          </a:prstGeom>
        </p:spPr>
      </p:pic>
      <p:sp>
        <p:nvSpPr>
          <p:cNvPr id="5" name="Google Shape;531;g23cd8ea2141_0_89">
            <a:extLst>
              <a:ext uri="{FF2B5EF4-FFF2-40B4-BE49-F238E27FC236}">
                <a16:creationId xmlns:a16="http://schemas.microsoft.com/office/drawing/2014/main" id="{5B7237F4-6EBE-8DB4-3087-DC41195FC201}"/>
              </a:ext>
            </a:extLst>
          </p:cNvPr>
          <p:cNvSpPr/>
          <p:nvPr/>
        </p:nvSpPr>
        <p:spPr>
          <a:xfrm>
            <a:off x="7798259" y="5681641"/>
            <a:ext cx="1794795" cy="52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編輯會員資料</a:t>
            </a:r>
            <a:endParaRPr sz="2814" b="1" dirty="0">
              <a:solidFill>
                <a:srgbClr val="F7C242"/>
              </a:solidFill>
            </a:endParaRPr>
          </a:p>
        </p:txBody>
      </p:sp>
      <p:cxnSp>
        <p:nvCxnSpPr>
          <p:cNvPr id="6" name="Google Shape;532;g23cd8ea2141_0_89">
            <a:extLst>
              <a:ext uri="{FF2B5EF4-FFF2-40B4-BE49-F238E27FC236}">
                <a16:creationId xmlns:a16="http://schemas.microsoft.com/office/drawing/2014/main" id="{1FBAE42D-3449-EA52-69F7-3715085EC80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62590" y="5946421"/>
            <a:ext cx="1435669" cy="0"/>
          </a:xfrm>
          <a:prstGeom prst="straightConnector1">
            <a:avLst/>
          </a:prstGeom>
          <a:noFill/>
          <a:ln w="38100" cap="flat" cmpd="sng">
            <a:solidFill>
              <a:srgbClr val="F7C24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3cd8ea2141_0_65"/>
          <p:cNvPicPr preferRelativeResize="0"/>
          <p:nvPr/>
        </p:nvPicPr>
        <p:blipFill>
          <a:blip r:embed="rId3"/>
          <a:srcRect/>
          <a:stretch/>
        </p:blipFill>
        <p:spPr>
          <a:xfrm>
            <a:off x="4207019" y="896832"/>
            <a:ext cx="3918367" cy="528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3cd8ea2141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3cd8ea2141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3cd8ea2141_0_65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1" name="Google Shape;491;g23cd8ea2141_0_65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2" name="Google Shape;492;g23cd8ea2141_0_65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3" name="Google Shape;493;g23cd8ea2141_0_65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4" name="Google Shape;494;g23cd8ea2141_0_65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5" name="Google Shape;495;g23cd8ea2141_0_65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6" name="Google Shape;496;g23cd8ea2141_0_65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7" name="Google Shape;497;g23cd8ea2141_0_65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499" name="Google Shape;499;g23cd8ea2141_0_65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500" name="Google Shape;500;g23cd8ea2141_0_65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501" name="Google Shape;501;g23cd8ea2141_0_65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502" name="Google Shape;502;g23cd8ea2141_0_65"/>
          <p:cNvSpPr/>
          <p:nvPr/>
        </p:nvSpPr>
        <p:spPr>
          <a:xfrm>
            <a:off x="2036724" y="3778287"/>
            <a:ext cx="2307315" cy="88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修改基本資料</a:t>
            </a:r>
            <a:endParaRPr sz="2009" b="1" dirty="0">
              <a:solidFill>
                <a:srgbClr val="F7C242"/>
              </a:solidFill>
            </a:endParaRPr>
          </a:p>
        </p:txBody>
      </p:sp>
      <p:sp>
        <p:nvSpPr>
          <p:cNvPr id="503" name="Google Shape;503;g23cd8ea2141_0_65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6" name="Google Shape;506;g23cd8ea2141_0_65"/>
          <p:cNvSpPr/>
          <p:nvPr/>
        </p:nvSpPr>
        <p:spPr>
          <a:xfrm>
            <a:off x="1589420" y="1107967"/>
            <a:ext cx="2754619" cy="143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大頭貼照片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 algn="ctr"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透過</a:t>
            </a:r>
            <a:r>
              <a:rPr lang="en-US" altLang="zh-TW" sz="2009" b="1" dirty="0">
                <a:solidFill>
                  <a:srgbClr val="F7C242"/>
                </a:solidFill>
              </a:rPr>
              <a:t>base64</a:t>
            </a:r>
            <a:r>
              <a:rPr lang="zh-TW" altLang="en-US" sz="2009" b="1" dirty="0">
                <a:solidFill>
                  <a:srgbClr val="F7C242"/>
                </a:solidFill>
              </a:rPr>
              <a:t>的方式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 algn="ctr"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將圖片轉成文字編碼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 algn="ctr"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渲染在畫面上</a:t>
            </a:r>
            <a:endParaRPr lang="en-US" altLang="zh-TW" sz="2009" b="1" dirty="0">
              <a:solidFill>
                <a:srgbClr val="F7C242"/>
              </a:solidFill>
            </a:endParaRPr>
          </a:p>
        </p:txBody>
      </p:sp>
      <p:sp>
        <p:nvSpPr>
          <p:cNvPr id="508" name="Google Shape;508;g23cd8ea2141_0_65"/>
          <p:cNvSpPr txBox="1"/>
          <p:nvPr/>
        </p:nvSpPr>
        <p:spPr>
          <a:xfrm>
            <a:off x="4545460" y="37992"/>
            <a:ext cx="3356232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編輯會員資料</a:t>
            </a:r>
            <a:endParaRPr sz="3215" b="1" u="sng" dirty="0">
              <a:solidFill>
                <a:srgbClr val="F7C242"/>
              </a:solidFill>
            </a:endParaRPr>
          </a:p>
        </p:txBody>
      </p:sp>
      <p:sp>
        <p:nvSpPr>
          <p:cNvPr id="509" name="Google Shape;509;g23cd8ea2141_0_65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3cd8ea2141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3cd8ea2141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3cd8ea2141_0_89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17" name="Google Shape;517;g23cd8ea2141_0_89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18" name="Google Shape;518;g23cd8ea2141_0_89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19" name="Google Shape;519;g23cd8ea2141_0_89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20" name="Google Shape;520;g23cd8ea2141_0_89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21" name="Google Shape;521;g23cd8ea2141_0_89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22" name="Google Shape;522;g23cd8ea2141_0_89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23" name="Google Shape;523;g23cd8ea2141_0_89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24" name="Google Shape;524;g23cd8ea2141_0_89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525" name="Google Shape;525;g23cd8ea2141_0_89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526" name="Google Shape;526;g23cd8ea2141_0_89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527" name="Google Shape;527;g23cd8ea2141_0_89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28" name="Google Shape;528;g23cd8ea2141_0_89"/>
          <p:cNvPicPr preferRelativeResize="0"/>
          <p:nvPr/>
        </p:nvPicPr>
        <p:blipFill rotWithShape="1">
          <a:blip r:embed="rId4">
            <a:alphaModFix/>
          </a:blip>
          <a:srcRect l="6722" t="5079" r="4357" b="18977"/>
          <a:stretch/>
        </p:blipFill>
        <p:spPr>
          <a:xfrm>
            <a:off x="3775372" y="4478001"/>
            <a:ext cx="4641256" cy="1534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3cd8ea2141_0_89"/>
          <p:cNvSpPr txBox="1"/>
          <p:nvPr/>
        </p:nvSpPr>
        <p:spPr>
          <a:xfrm>
            <a:off x="8235821" y="1825237"/>
            <a:ext cx="1294601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有人報名</a:t>
            </a:r>
            <a:endParaRPr lang="en-US" altLang="zh-TW" sz="2009" b="1" dirty="0">
              <a:solidFill>
                <a:srgbClr val="F7C242"/>
              </a:solidFill>
            </a:endParaRPr>
          </a:p>
        </p:txBody>
      </p:sp>
      <p:sp>
        <p:nvSpPr>
          <p:cNvPr id="531" name="Google Shape;531;g23cd8ea2141_0_89"/>
          <p:cNvSpPr/>
          <p:nvPr/>
        </p:nvSpPr>
        <p:spPr>
          <a:xfrm>
            <a:off x="8423028" y="4542892"/>
            <a:ext cx="1671033" cy="121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確認或拒絕該成員參加</a:t>
            </a:r>
            <a:endParaRPr sz="2814" b="1" dirty="0">
              <a:solidFill>
                <a:srgbClr val="F7C242"/>
              </a:solidFill>
            </a:endParaRPr>
          </a:p>
        </p:txBody>
      </p:sp>
      <p:sp>
        <p:nvSpPr>
          <p:cNvPr id="534" name="Google Shape;534;g23cd8ea2141_0_89"/>
          <p:cNvSpPr txBox="1"/>
          <p:nvPr/>
        </p:nvSpPr>
        <p:spPr>
          <a:xfrm>
            <a:off x="4683618" y="37956"/>
            <a:ext cx="2652674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查看發起活動</a:t>
            </a:r>
            <a:endParaRPr sz="3215" b="1" u="sng" dirty="0">
              <a:solidFill>
                <a:srgbClr val="F7C242"/>
              </a:solidFill>
            </a:endParaRPr>
          </a:p>
        </p:txBody>
      </p:sp>
      <p:sp>
        <p:nvSpPr>
          <p:cNvPr id="535" name="Google Shape;535;g23cd8ea2141_0_89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A6E3EF-D482-A82E-8CD9-55343AA9F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180" y="1052251"/>
            <a:ext cx="4279641" cy="3043853"/>
          </a:xfrm>
          <a:prstGeom prst="rect">
            <a:avLst/>
          </a:prstGeom>
        </p:spPr>
      </p:pic>
      <p:sp>
        <p:nvSpPr>
          <p:cNvPr id="14" name="Google Shape;530;g23cd8ea2141_0_89">
            <a:extLst>
              <a:ext uri="{FF2B5EF4-FFF2-40B4-BE49-F238E27FC236}">
                <a16:creationId xmlns:a16="http://schemas.microsoft.com/office/drawing/2014/main" id="{0BBB6A3F-3569-3E4C-9C24-71F8D40044DD}"/>
              </a:ext>
            </a:extLst>
          </p:cNvPr>
          <p:cNvSpPr txBox="1"/>
          <p:nvPr/>
        </p:nvSpPr>
        <p:spPr>
          <a:xfrm>
            <a:off x="8235821" y="3188154"/>
            <a:ext cx="1294601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無人報名</a:t>
            </a:r>
            <a:endParaRPr sz="2009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3cd8ea2141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3cd8ea2141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3cd8ea2141_0_119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45" name="Google Shape;545;g23cd8ea2141_0_119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46" name="Google Shape;546;g23cd8ea2141_0_119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47" name="Google Shape;547;g23cd8ea2141_0_119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48" name="Google Shape;548;g23cd8ea2141_0_119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49" name="Google Shape;549;g23cd8ea2141_0_119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50" name="Google Shape;550;g23cd8ea2141_0_119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51" name="Google Shape;551;g23cd8ea2141_0_119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52" name="Google Shape;552;g23cd8ea2141_0_119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553" name="Google Shape;553;g23cd8ea2141_0_119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554" name="Google Shape;554;g23cd8ea2141_0_119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555" name="Google Shape;555;g23cd8ea2141_0_119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0" name="Google Shape;560;g23cd8ea2141_0_119"/>
          <p:cNvSpPr txBox="1"/>
          <p:nvPr/>
        </p:nvSpPr>
        <p:spPr>
          <a:xfrm>
            <a:off x="4898524" y="91651"/>
            <a:ext cx="2647442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參加活動狀態</a:t>
            </a:r>
            <a:endParaRPr sz="3215" b="1" u="sng" dirty="0">
              <a:solidFill>
                <a:srgbClr val="F7C242"/>
              </a:solidFill>
            </a:endParaRPr>
          </a:p>
        </p:txBody>
      </p:sp>
      <p:sp>
        <p:nvSpPr>
          <p:cNvPr id="561" name="Google Shape;561;g23cd8ea2141_0_119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0E4E431-C595-95F0-DFAA-15BB85502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42" y="1106714"/>
            <a:ext cx="3923004" cy="1161143"/>
          </a:xfrm>
          <a:prstGeom prst="rect">
            <a:avLst/>
          </a:prstGeom>
        </p:spPr>
      </p:pic>
      <p:pic>
        <p:nvPicPr>
          <p:cNvPr id="5" name="圖片 4" descr="一張含有 文字 的圖片">
            <a:extLst>
              <a:ext uri="{FF2B5EF4-FFF2-40B4-BE49-F238E27FC236}">
                <a16:creationId xmlns:a16="http://schemas.microsoft.com/office/drawing/2014/main" id="{790D2DD4-9F42-32AB-06E1-4EF3EDFE4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53" t="-1012" r="953" b="1012"/>
          <a:stretch/>
        </p:blipFill>
        <p:spPr>
          <a:xfrm>
            <a:off x="4260742" y="2414116"/>
            <a:ext cx="3918367" cy="1178762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861BD3E6-3579-A316-AC02-0F3DAD084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742" y="3737518"/>
            <a:ext cx="3918367" cy="1142857"/>
          </a:xfrm>
          <a:prstGeom prst="rect">
            <a:avLst/>
          </a:prstGeom>
        </p:spPr>
      </p:pic>
      <p:sp>
        <p:nvSpPr>
          <p:cNvPr id="14" name="Google Shape;531;g23cd8ea2141_0_89">
            <a:extLst>
              <a:ext uri="{FF2B5EF4-FFF2-40B4-BE49-F238E27FC236}">
                <a16:creationId xmlns:a16="http://schemas.microsoft.com/office/drawing/2014/main" id="{65AAEEA7-D9DA-84F0-304F-3F7956F86C95}"/>
              </a:ext>
            </a:extLst>
          </p:cNvPr>
          <p:cNvSpPr/>
          <p:nvPr/>
        </p:nvSpPr>
        <p:spPr>
          <a:xfrm>
            <a:off x="1279815" y="1802890"/>
            <a:ext cx="3033289" cy="121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透過抓取資料庫欄位內容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判斷參加的活動狀態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再呈現對應的樣式</a:t>
            </a:r>
            <a:endParaRPr sz="2814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23cd8ea2141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3cd8ea2141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3cd8ea2141_0_15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69" name="Google Shape;569;g23cd8ea2141_0_15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0" name="Google Shape;570;g23cd8ea2141_0_15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1" name="Google Shape;571;g23cd8ea2141_0_15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2" name="Google Shape;572;g23cd8ea2141_0_15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3" name="Google Shape;573;g23cd8ea2141_0_15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4" name="Google Shape;574;g23cd8ea2141_0_15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5" name="Google Shape;575;g23cd8ea2141_0_15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76" name="Google Shape;576;g23cd8ea2141_0_15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577" name="Google Shape;577;g23cd8ea2141_0_15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578" name="Google Shape;578;g23cd8ea2141_0_150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579" name="Google Shape;579;g23cd8ea2141_0_150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1" name="Google Shape;581;g23cd8ea2141_0_150"/>
          <p:cNvSpPr txBox="1"/>
          <p:nvPr/>
        </p:nvSpPr>
        <p:spPr>
          <a:xfrm>
            <a:off x="4677841" y="69177"/>
            <a:ext cx="2664227" cy="92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3200"/>
            </a:pPr>
            <a:r>
              <a:rPr lang="zh-TW" altLang="en-US" sz="3215" b="1" u="sng" dirty="0">
                <a:solidFill>
                  <a:srgbClr val="F7C242"/>
                </a:solidFill>
              </a:rPr>
              <a:t>查看收藏活動</a:t>
            </a:r>
            <a:endParaRPr sz="3215" b="1" u="sng" dirty="0">
              <a:solidFill>
                <a:srgbClr val="F7C242"/>
              </a:solidFill>
            </a:endParaRPr>
          </a:p>
        </p:txBody>
      </p:sp>
      <p:sp>
        <p:nvSpPr>
          <p:cNvPr id="584" name="Google Shape;584;g23cd8ea2141_0_150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偉婷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FD05CB-BEB1-5546-A73F-FC23E714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764" y="1091903"/>
            <a:ext cx="3964473" cy="1866122"/>
          </a:xfrm>
          <a:prstGeom prst="rect">
            <a:avLst/>
          </a:prstGeom>
        </p:spPr>
      </p:pic>
      <p:sp>
        <p:nvSpPr>
          <p:cNvPr id="4" name="Google Shape;531;g23cd8ea2141_0_89">
            <a:extLst>
              <a:ext uri="{FF2B5EF4-FFF2-40B4-BE49-F238E27FC236}">
                <a16:creationId xmlns:a16="http://schemas.microsoft.com/office/drawing/2014/main" id="{1B5B7BBF-E943-57BD-669F-7229873EF82C}"/>
              </a:ext>
            </a:extLst>
          </p:cNvPr>
          <p:cNvSpPr/>
          <p:nvPr/>
        </p:nvSpPr>
        <p:spPr>
          <a:xfrm>
            <a:off x="4408086" y="3201506"/>
            <a:ext cx="3628318" cy="121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點選取消收藏</a:t>
            </a:r>
            <a:endParaRPr lang="en-US" altLang="zh-TW" sz="200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透過</a:t>
            </a:r>
            <a:r>
              <a:rPr lang="en-US" altLang="zh-TW" sz="2009" b="1" dirty="0">
                <a:solidFill>
                  <a:srgbClr val="F7C242"/>
                </a:solidFill>
              </a:rPr>
              <a:t>delete</a:t>
            </a:r>
            <a:r>
              <a:rPr lang="zh-TW" altLang="en-US" sz="2009" b="1" dirty="0">
                <a:solidFill>
                  <a:srgbClr val="F7C242"/>
                </a:solidFill>
              </a:rPr>
              <a:t>方法刪除此筆資料</a:t>
            </a:r>
            <a:endParaRPr sz="2814" b="1" dirty="0">
              <a:solidFill>
                <a:srgbClr val="F7C24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24056d6cde6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4056d6cde6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4056d6cde6_0_36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2" name="Google Shape;592;g24056d6cde6_0_36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3" name="Google Shape;593;g24056d6cde6_0_36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4" name="Google Shape;594;g24056d6cde6_0_36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5" name="Google Shape;595;g24056d6cde6_0_36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6" name="Google Shape;596;g24056d6cde6_0_36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7" name="Google Shape;597;g24056d6cde6_0_36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8" name="Google Shape;598;g24056d6cde6_0_36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599" name="Google Shape;599;g24056d6cde6_0_36"/>
          <p:cNvSpPr/>
          <p:nvPr/>
        </p:nvSpPr>
        <p:spPr>
          <a:xfrm>
            <a:off x="4926620" y="2247564"/>
            <a:ext cx="4828936" cy="333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舉辦活動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活動內容細項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預覽填寫內容</a:t>
            </a:r>
            <a:endParaRPr sz="2411" b="1">
              <a:solidFill>
                <a:srgbClr val="F7C242"/>
              </a:solidFill>
            </a:endParaRPr>
          </a:p>
          <a:p>
            <a:pPr>
              <a:lnSpc>
                <a:spcPct val="115000"/>
              </a:lnSpc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</p:txBody>
      </p:sp>
      <p:sp>
        <p:nvSpPr>
          <p:cNvPr id="600" name="Google Shape;600;g24056d6cde6_0_36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01" name="Google Shape;601;g24056d6cde6_0_36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02" name="Google Shape;602;g24056d6cde6_0_36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603" name="Google Shape;603;g24056d6cde6_0_36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3cd8ea287c_3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3cd8ea287c_3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3cd8ea287c_3_5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1" name="Google Shape;611;g23cd8ea287c_3_5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2" name="Google Shape;612;g23cd8ea287c_3_5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3" name="Google Shape;613;g23cd8ea287c_3_5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4" name="Google Shape;614;g23cd8ea287c_3_5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5" name="Google Shape;615;g23cd8ea287c_3_5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6" name="Google Shape;616;g23cd8ea287c_3_5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7" name="Google Shape;617;g23cd8ea287c_3_5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18" name="Google Shape;618;g23cd8ea287c_3_5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619" name="Google Shape;619;g23cd8ea287c_3_5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20" name="Google Shape;620;g23cd8ea287c_3_5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21" name="Google Shape;621;g23cd8ea287c_3_5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622" name="Google Shape;622;g23cd8ea287c_3_5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23" name="Google Shape;623;g23cd8ea287c_3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2793" y="1086952"/>
            <a:ext cx="9646419" cy="2342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g23cd8ea287c_3_5"/>
          <p:cNvCxnSpPr/>
          <p:nvPr/>
        </p:nvCxnSpPr>
        <p:spPr>
          <a:xfrm rot="10800000" flipH="1">
            <a:off x="4223675" y="3149389"/>
            <a:ext cx="1550769" cy="156463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5" name="Google Shape;625;g23cd8ea287c_3_5"/>
          <p:cNvSpPr txBox="1"/>
          <p:nvPr/>
        </p:nvSpPr>
        <p:spPr>
          <a:xfrm>
            <a:off x="1783083" y="4754464"/>
            <a:ext cx="8103787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選擇活動類型</a:t>
            </a:r>
            <a:r>
              <a:rPr lang="en-US" altLang="zh-TW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可以複選，有利於在主頁過濾特定的活動</a:t>
            </a:r>
            <a:r>
              <a:rPr lang="en-US" altLang="zh-TW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6" name="Google Shape;626;g23cd8ea287c_3_5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一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2112323" y="318075"/>
            <a:ext cx="3332555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小組成員</a:t>
            </a:r>
            <a:r>
              <a:rPr lang="en-US" altLang="zh-TW" sz="2814" b="1">
                <a:solidFill>
                  <a:srgbClr val="ECC15E"/>
                </a:solidFill>
              </a:rPr>
              <a:t>&amp;</a:t>
            </a:r>
            <a:r>
              <a:rPr lang="zh-TW" altLang="en-US" sz="2814" b="1">
                <a:solidFill>
                  <a:srgbClr val="ECC15E"/>
                </a:solidFill>
              </a:rPr>
              <a:t>分工介紹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CC15E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 dirty="0">
                <a:solidFill>
                  <a:schemeClr val="lt1"/>
                </a:solidFill>
              </a:rPr>
              <a:t>二 製作動機</a:t>
            </a:r>
            <a:endParaRPr sz="1206" b="1" dirty="0">
              <a:solidFill>
                <a:schemeClr val="lt1"/>
              </a:solidFill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graphicFrame>
        <p:nvGraphicFramePr>
          <p:cNvPr id="71" name="Google Shape;71;p3"/>
          <p:cNvGraphicFramePr/>
          <p:nvPr/>
        </p:nvGraphicFramePr>
        <p:xfrm>
          <a:off x="1936042" y="1041544"/>
          <a:ext cx="8319875" cy="502731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69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880" marR="91880" marT="45941" marB="45941">
                    <a:solidFill>
                      <a:srgbClr val="FBF2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880" marR="91880" marT="45941" marB="45941">
                    <a:solidFill>
                      <a:srgbClr val="FBF2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880" marR="91880" marT="45941" marB="45941">
                    <a:solidFill>
                      <a:srgbClr val="FBF2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880" marR="91880" marT="45941" marB="45941">
                    <a:solidFill>
                      <a:srgbClr val="FBF2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880" marR="91880" marT="45941" marB="45941">
                    <a:solidFill>
                      <a:srgbClr val="FB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900" b="1" i="0" u="sng" strike="noStrike" cap="none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j-ea"/>
                          <a:cs typeface="Arial" panose="020B0604020202020204" pitchFamily="34" charset="0"/>
                          <a:sym typeface="Arial"/>
                        </a:rPr>
                        <a:t>石偉婷</a:t>
                      </a:r>
                      <a:endParaRPr sz="1900" b="1" i="0" u="sng" strike="noStrike" cap="none">
                        <a:solidFill>
                          <a:schemeClr val="dk1"/>
                        </a:solidFill>
                        <a:latin typeface="Arial Rounded MT Bold" panose="020F0704030504030204" pitchFamily="34" charset="0"/>
                        <a:ea typeface="+mj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880" marR="91880" marT="45941" marB="45941">
                    <a:solidFill>
                      <a:srgbClr val="F7E4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900" b="1" i="0" u="sng" strike="noStrike" cap="none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j-ea"/>
                          <a:cs typeface="Arial" panose="020B0604020202020204" pitchFamily="34" charset="0"/>
                          <a:sym typeface="Arial"/>
                        </a:rPr>
                        <a:t>許信杰</a:t>
                      </a:r>
                      <a:endParaRPr sz="1900" b="1" i="0" u="sng" strike="noStrike" cap="none">
                        <a:solidFill>
                          <a:schemeClr val="dk1"/>
                        </a:solidFill>
                        <a:latin typeface="Arial Rounded MT Bold" panose="020F0704030504030204" pitchFamily="34" charset="0"/>
                        <a:ea typeface="+mj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880" marR="91880" marT="45941" marB="45941">
                    <a:solidFill>
                      <a:srgbClr val="F7E4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900" b="1" i="0" u="sng" strike="noStrike" cap="none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j-ea"/>
                          <a:cs typeface="Arial" panose="020B0604020202020204" pitchFamily="34" charset="0"/>
                          <a:sym typeface="Arial"/>
                        </a:rPr>
                        <a:t>廖旋宏</a:t>
                      </a:r>
                      <a:endParaRPr sz="1900" b="1" i="0" u="sng" strike="noStrike" cap="none">
                        <a:solidFill>
                          <a:schemeClr val="dk1"/>
                        </a:solidFill>
                        <a:latin typeface="Arial Rounded MT Bold" panose="020F0704030504030204" pitchFamily="34" charset="0"/>
                        <a:ea typeface="+mj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880" marR="91880" marT="45941" marB="45941">
                    <a:solidFill>
                      <a:srgbClr val="F7E4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900" b="1" i="0" u="sng" strike="noStrike" cap="none" dirty="0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j-ea"/>
                          <a:cs typeface="Arial" panose="020B0604020202020204" pitchFamily="34" charset="0"/>
                          <a:sym typeface="Arial"/>
                        </a:rPr>
                        <a:t>王瑞澤</a:t>
                      </a:r>
                      <a:endParaRPr sz="1900" b="1" i="0" u="sng" strike="noStrike" cap="none" dirty="0">
                        <a:solidFill>
                          <a:schemeClr val="dk1"/>
                        </a:solidFill>
                        <a:latin typeface="Arial Rounded MT Bold" panose="020F0704030504030204" pitchFamily="34" charset="0"/>
                        <a:ea typeface="+mj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880" marR="91880" marT="45941" marB="45941">
                    <a:solidFill>
                      <a:srgbClr val="F7E4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900" b="1" i="0" u="sng" strike="noStrike" cap="none" dirty="0">
                          <a:solidFill>
                            <a:schemeClr val="dk1"/>
                          </a:solidFill>
                          <a:latin typeface="Arial Rounded MT Bold" panose="020F0704030504030204" pitchFamily="34" charset="0"/>
                          <a:ea typeface="+mj-ea"/>
                          <a:cs typeface="Arial" panose="020B0604020202020204" pitchFamily="34" charset="0"/>
                          <a:sym typeface="Arial"/>
                        </a:rPr>
                        <a:t>鄭明哲</a:t>
                      </a:r>
                      <a:endParaRPr sz="1900" b="1" u="sng" strike="noStrike" cap="none" dirty="0">
                        <a:solidFill>
                          <a:schemeClr val="accent4"/>
                        </a:solidFill>
                        <a:latin typeface="Arial Rounded MT Bold" panose="020F070403050403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1880" marR="91880" marT="45941" marB="45941">
                    <a:solidFill>
                      <a:srgbClr val="F7E4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組織工作時序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GIT版本控制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版面設計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會議記錄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輪播圖面設計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簡介查看編輯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審查報名人員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查看會員活動狀態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取消報名及收藏活動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</a:txBody>
                  <a:tcPr marL="91880" marR="91880" marT="45941" marB="45941">
                    <a:solidFill>
                      <a:srgbClr val="ECC1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OpenAI客服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React頁面整合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頁面明暗模式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導覽列設計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首頁 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活動篩選功能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公告通知頁面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PPT製作與整合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影片拍攝及後製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頁尾設計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LOGO設計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</a:txBody>
                  <a:tcPr marL="91880" marR="91880" marT="45941" marB="45941">
                    <a:solidFill>
                      <a:srgbClr val="ECC1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前後端環境設置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資料庫建置與管理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API建立與存取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登入驗證系統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繪製ER圖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建立trigger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debug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指南頁面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關於我們頁面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900" u="none" strike="noStrike" cap="none" dirty="0">
                        <a:latin typeface="+mj-lt"/>
                      </a:endParaRPr>
                    </a:p>
                  </a:txBody>
                  <a:tcPr marL="91880" marR="91880" marT="45941" marB="45941">
                    <a:solidFill>
                      <a:srgbClr val="ECC1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發起活動頁面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創建活動功能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預覽活動頁面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GOOGLE MAP API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GEOCODE API</a:t>
                      </a: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後端存取API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</a:txBody>
                  <a:tcPr marL="91880" marR="91880" marT="45941" marB="45941">
                    <a:solidFill>
                      <a:srgbClr val="ECC1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活動頁面API</a:t>
                      </a:r>
                      <a:endParaRPr lang="en-US" altLang="zh-TW"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活動留言板</a:t>
                      </a:r>
                      <a:r>
                        <a:rPr lang="en-US" alt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API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活動留言板</a:t>
                      </a:r>
                      <a:endParaRPr lang="en-US" altLang="zh-TW"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1" i="0" u="none" strike="noStrike" cap="none" dirty="0">
                          <a:solidFill>
                            <a:srgbClr val="293A4C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審核頁面畫面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活動報名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293A4C"/>
                          </a:solidFill>
                          <a:latin typeface="+mj-lt"/>
                        </a:rPr>
                        <a:t>活動收藏</a:t>
                      </a:r>
                      <a:endParaRPr sz="1200" b="1" u="none" strike="noStrike" cap="none" dirty="0">
                        <a:solidFill>
                          <a:srgbClr val="293A4C"/>
                        </a:solidFill>
                        <a:latin typeface="+mj-lt"/>
                      </a:endParaRPr>
                    </a:p>
                  </a:txBody>
                  <a:tcPr marL="91880" marR="91880" marT="45941" marB="45941">
                    <a:solidFill>
                      <a:srgbClr val="ECC1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7827" y="1131948"/>
            <a:ext cx="1265934" cy="1265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5">
            <a:alphaModFix/>
          </a:blip>
          <a:srcRect l="4710" r="4710"/>
          <a:stretch/>
        </p:blipFill>
        <p:spPr>
          <a:xfrm>
            <a:off x="5478838" y="1153429"/>
            <a:ext cx="1265934" cy="1265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8333" y="1153429"/>
            <a:ext cx="1265934" cy="126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 descr="一張含有 人員, 室內, 擺姿勢 的圖片&#10;&#10;自動產生的描述"/>
          <p:cNvPicPr preferRelativeResize="0"/>
          <p:nvPr/>
        </p:nvPicPr>
        <p:blipFill rotWithShape="1">
          <a:blip r:embed="rId7">
            <a:alphaModFix/>
          </a:blip>
          <a:srcRect t="8297" b="19094"/>
          <a:stretch/>
        </p:blipFill>
        <p:spPr>
          <a:xfrm>
            <a:off x="7117739" y="1131948"/>
            <a:ext cx="1265934" cy="1265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3" descr="一張含有 人員, 牆, 擺姿勢 的圖片&#10;&#10;自動產生的描述"/>
          <p:cNvPicPr preferRelativeResize="0"/>
          <p:nvPr/>
        </p:nvPicPr>
        <p:blipFill rotWithShape="1">
          <a:blip r:embed="rId8">
            <a:alphaModFix/>
          </a:blip>
          <a:srcRect t="13137" b="21424"/>
          <a:stretch/>
        </p:blipFill>
        <p:spPr>
          <a:xfrm>
            <a:off x="8834545" y="1131948"/>
            <a:ext cx="1265934" cy="126593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23cd8ea287c_3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3cd8ea287c_3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3cd8ea287c_3_26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4" name="Google Shape;634;g23cd8ea287c_3_26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5" name="Google Shape;635;g23cd8ea287c_3_26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6" name="Google Shape;636;g23cd8ea287c_3_26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7" name="Google Shape;637;g23cd8ea287c_3_26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8" name="Google Shape;638;g23cd8ea287c_3_26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39" name="Google Shape;639;g23cd8ea287c_3_26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40" name="Google Shape;640;g23cd8ea287c_3_26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41" name="Google Shape;641;g23cd8ea287c_3_26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642" name="Google Shape;642;g23cd8ea287c_3_26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43" name="Google Shape;643;g23cd8ea287c_3_26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44" name="Google Shape;644;g23cd8ea287c_3_26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645" name="Google Shape;645;g23cd8ea287c_3_26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6" name="Google Shape;646;g23cd8ea287c_3_26"/>
          <p:cNvSpPr txBox="1"/>
          <p:nvPr/>
        </p:nvSpPr>
        <p:spPr>
          <a:xfrm>
            <a:off x="1780068" y="4862346"/>
            <a:ext cx="8103787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活動簡述限定輸入的字數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7" name="Google Shape;647;g23cd8ea287c_3_26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48" name="Google Shape;648;g23cd8ea287c_3_26"/>
          <p:cNvCxnSpPr>
            <a:stCxn id="646" idx="0"/>
          </p:cNvCxnSpPr>
          <p:nvPr/>
        </p:nvCxnSpPr>
        <p:spPr>
          <a:xfrm flipV="1">
            <a:off x="5831962" y="3419482"/>
            <a:ext cx="23210" cy="1442864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49" name="Google Shape;649;g23cd8ea287c_3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5669" y="555507"/>
            <a:ext cx="7480665" cy="284635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3cd8ea287c_3_26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23cd8ea287c_3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3cd8ea287c_3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3cd8ea287c_3_55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58" name="Google Shape;658;g23cd8ea287c_3_55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59" name="Google Shape;659;g23cd8ea287c_3_55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0" name="Google Shape;660;g23cd8ea287c_3_55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1" name="Google Shape;661;g23cd8ea287c_3_55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2" name="Google Shape;662;g23cd8ea287c_3_55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3" name="Google Shape;663;g23cd8ea287c_3_55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4" name="Google Shape;664;g23cd8ea287c_3_55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65" name="Google Shape;665;g23cd8ea287c_3_55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666" name="Google Shape;666;g23cd8ea287c_3_55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67" name="Google Shape;667;g23cd8ea287c_3_55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68" name="Google Shape;668;g23cd8ea287c_3_55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669" name="Google Shape;669;g23cd8ea287c_3_55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0" name="Google Shape;670;g23cd8ea287c_3_55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1" name="Google Shape;671;g23cd8ea287c_3_55"/>
          <p:cNvPicPr preferRelativeResize="0"/>
          <p:nvPr/>
        </p:nvPicPr>
        <p:blipFill>
          <a:blip r:embed="rId4"/>
          <a:srcRect/>
          <a:stretch/>
        </p:blipFill>
        <p:spPr>
          <a:xfrm>
            <a:off x="3250992" y="851234"/>
            <a:ext cx="5690016" cy="4136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3cd8ea287c_3_55"/>
          <p:cNvSpPr txBox="1"/>
          <p:nvPr/>
        </p:nvSpPr>
        <p:spPr>
          <a:xfrm>
            <a:off x="2362904" y="5347770"/>
            <a:ext cx="7537431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上傳圖片，可以使用預設圖片或是自行上傳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4" name="Google Shape;674;g23cd8ea287c_3_55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g23cd8ea287c_3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3cd8ea287c_3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3cd8ea287c_3_8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2" name="Google Shape;682;g23cd8ea287c_3_8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3" name="Google Shape;683;g23cd8ea287c_3_8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4" name="Google Shape;684;g23cd8ea287c_3_8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5" name="Google Shape;685;g23cd8ea287c_3_8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6" name="Google Shape;686;g23cd8ea287c_3_8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7" name="Google Shape;687;g23cd8ea287c_3_8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8" name="Google Shape;688;g23cd8ea287c_3_8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689" name="Google Shape;689;g23cd8ea287c_3_80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690" name="Google Shape;690;g23cd8ea287c_3_8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691" name="Google Shape;691;g23cd8ea287c_3_8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692" name="Google Shape;692;g23cd8ea287c_3_80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693" name="Google Shape;693;g23cd8ea287c_3_80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4" name="Google Shape;694;g23cd8ea287c_3_80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5" name="Google Shape;695;g23cd8ea287c_3_80"/>
          <p:cNvSpPr txBox="1"/>
          <p:nvPr/>
        </p:nvSpPr>
        <p:spPr>
          <a:xfrm>
            <a:off x="1311600" y="5455652"/>
            <a:ext cx="7537431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地點將會透過</a:t>
            </a:r>
            <a:r>
              <a:rPr lang="en-US" altLang="zh-TW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api</a:t>
            </a: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轉成經緯度，提供使用者定位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96" name="Google Shape;696;g23cd8ea287c_3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7264" y="347507"/>
            <a:ext cx="7749859" cy="4465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g23cd8ea287c_3_80"/>
          <p:cNvCxnSpPr/>
          <p:nvPr/>
        </p:nvCxnSpPr>
        <p:spPr>
          <a:xfrm rot="10800000" flipH="1">
            <a:off x="3927033" y="1423825"/>
            <a:ext cx="296590" cy="389696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8" name="Google Shape;698;g23cd8ea287c_3_80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2405ab3d105_4_0"/>
          <p:cNvPicPr preferRelativeResize="0"/>
          <p:nvPr/>
        </p:nvPicPr>
        <p:blipFill>
          <a:blip r:embed="rId3"/>
          <a:srcRect l="6994" r="6994"/>
          <a:stretch/>
        </p:blipFill>
        <p:spPr>
          <a:xfrm>
            <a:off x="3077551" y="299380"/>
            <a:ext cx="6067742" cy="512854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405ab3d105_4_0"/>
          <p:cNvSpPr txBox="1"/>
          <p:nvPr/>
        </p:nvSpPr>
        <p:spPr>
          <a:xfrm>
            <a:off x="3252842" y="5481236"/>
            <a:ext cx="5717160" cy="92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r>
              <a:rPr lang="zh-TW" altLang="en-US" sz="2411" dirty="0">
                <a:solidFill>
                  <a:srgbClr val="F7C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</a:t>
            </a:r>
            <a:r>
              <a:rPr lang="en-US" altLang="zh-TW" sz="2411" dirty="0">
                <a:solidFill>
                  <a:srgbClr val="F7C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API</a:t>
            </a:r>
            <a:r>
              <a:rPr lang="zh-TW" altLang="en-US" sz="2411" dirty="0">
                <a:solidFill>
                  <a:srgbClr val="F7C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將地標轉換為經緯度</a:t>
            </a:r>
            <a:endParaRPr lang="en-US" altLang="zh-TW" sz="2411" dirty="0">
              <a:solidFill>
                <a:srgbClr val="F7C24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411" dirty="0">
                <a:solidFill>
                  <a:srgbClr val="F7C24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點擊名稱後可定位地圖並提供使用者查看</a:t>
            </a:r>
            <a:endParaRPr sz="2411" dirty="0">
              <a:solidFill>
                <a:srgbClr val="F7C24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06" name="Google Shape;706;g2405ab3d105_4_0"/>
          <p:cNvCxnSpPr/>
          <p:nvPr/>
        </p:nvCxnSpPr>
        <p:spPr>
          <a:xfrm>
            <a:off x="6502457" y="3333278"/>
            <a:ext cx="1294569" cy="1294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9" name="Google Shape;709;g2405ab3d105_4_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710" name="Google Shape;710;g2405ab3d105_4_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711" name="Google Shape;711;g2405ab3d105_4_0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712" name="Google Shape;712;g2405ab3d105_4_0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3" name="Google Shape;713;g2405ab3d105_4_0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4" name="Google Shape;714;g2405ab3d105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405ab3d105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405ab3d105_4_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7" name="Google Shape;717;g2405ab3d105_4_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8" name="Google Shape;718;g2405ab3d105_4_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9" name="Google Shape;719;g2405ab3d105_4_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20" name="Google Shape;720;g2405ab3d105_4_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21" name="Google Shape;721;g2405ab3d105_4_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22" name="Google Shape;722;g2405ab3d105_4_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23" name="Google Shape;723;g2405ab3d105_4_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23cd8ea287c_3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3cd8ea287c_3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3cd8ea287c_3_104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06" name="Google Shape;706;g23cd8ea287c_3_104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07" name="Google Shape;707;g23cd8ea287c_3_104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08" name="Google Shape;708;g23cd8ea287c_3_104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09" name="Google Shape;709;g23cd8ea287c_3_104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0" name="Google Shape;710;g23cd8ea287c_3_104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1" name="Google Shape;711;g23cd8ea287c_3_104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2" name="Google Shape;712;g23cd8ea287c_3_104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13" name="Google Shape;713;g23cd8ea287c_3_104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714" name="Google Shape;714;g23cd8ea287c_3_104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715" name="Google Shape;715;g23cd8ea287c_3_104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716" name="Google Shape;716;g23cd8ea287c_3_104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717" name="Google Shape;717;g23cd8ea287c_3_104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8" name="Google Shape;718;g23cd8ea287c_3_104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9" name="Google Shape;719;g23cd8ea287c_3_104"/>
          <p:cNvSpPr txBox="1"/>
          <p:nvPr/>
        </p:nvSpPr>
        <p:spPr>
          <a:xfrm>
            <a:off x="2036725" y="5412474"/>
            <a:ext cx="7537431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結束日期會因為開始日期的設定限縮選擇範圍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0" name="Google Shape;720;g23cd8ea287c_3_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388" y="1046105"/>
            <a:ext cx="3317577" cy="307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3cd8ea287c_3_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2" y="1046105"/>
            <a:ext cx="3663215" cy="30746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g23cd8ea287c_3_104"/>
          <p:cNvCxnSpPr>
            <a:endCxn id="721" idx="2"/>
          </p:cNvCxnSpPr>
          <p:nvPr/>
        </p:nvCxnSpPr>
        <p:spPr>
          <a:xfrm rot="10800000" flipH="1">
            <a:off x="5315865" y="4120717"/>
            <a:ext cx="2611742" cy="1227052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3" name="Google Shape;723;g23cd8ea287c_3_104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g23cd8ea287c_3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3cd8ea287c_3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3cd8ea287c_3_131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1" name="Google Shape;731;g23cd8ea287c_3_131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2" name="Google Shape;732;g23cd8ea287c_3_131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3" name="Google Shape;733;g23cd8ea287c_3_131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4" name="Google Shape;734;g23cd8ea287c_3_131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5" name="Google Shape;735;g23cd8ea287c_3_131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6" name="Google Shape;736;g23cd8ea287c_3_131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7" name="Google Shape;737;g23cd8ea287c_3_131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38" name="Google Shape;738;g23cd8ea287c_3_131"/>
          <p:cNvSpPr/>
          <p:nvPr/>
        </p:nvSpPr>
        <p:spPr>
          <a:xfrm>
            <a:off x="1472428" y="2388274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739" name="Google Shape;739;g23cd8ea287c_3_131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740" name="Google Shape;740;g23cd8ea287c_3_131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741" name="Google Shape;741;g23cd8ea287c_3_131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742" name="Google Shape;742;g23cd8ea287c_3_131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3" name="Google Shape;743;g23cd8ea287c_3_131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4" name="Google Shape;744;g23cd8ea287c_3_131"/>
          <p:cNvSpPr txBox="1"/>
          <p:nvPr/>
        </p:nvSpPr>
        <p:spPr>
          <a:xfrm>
            <a:off x="2453528" y="5412474"/>
            <a:ext cx="7537431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報名截止日期則是限制為活動結束前一天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5" name="Google Shape;745;g23cd8ea287c_3_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861" y="802880"/>
            <a:ext cx="5244283" cy="3837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g23cd8ea287c_3_131"/>
          <p:cNvCxnSpPr>
            <a:stCxn id="744" idx="0"/>
            <a:endCxn id="745" idx="2"/>
          </p:cNvCxnSpPr>
          <p:nvPr/>
        </p:nvCxnSpPr>
        <p:spPr>
          <a:xfrm flipH="1" flipV="1">
            <a:off x="6096003" y="4640393"/>
            <a:ext cx="126241" cy="77208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7" name="Google Shape;747;g23cd8ea287c_3_131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g23cd8ea287c_3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3cd8ea287c_3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3cd8ea287c_3_159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55" name="Google Shape;755;g23cd8ea287c_3_159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56" name="Google Shape;756;g23cd8ea287c_3_159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57" name="Google Shape;757;g23cd8ea287c_3_159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58" name="Google Shape;758;g23cd8ea287c_3_159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59" name="Google Shape;759;g23cd8ea287c_3_159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60" name="Google Shape;760;g23cd8ea287c_3_159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61" name="Google Shape;761;g23cd8ea287c_3_159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62" name="Google Shape;762;g23cd8ea287c_3_159"/>
          <p:cNvSpPr/>
          <p:nvPr/>
        </p:nvSpPr>
        <p:spPr>
          <a:xfrm>
            <a:off x="1472428" y="2388274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763" name="Google Shape;763;g23cd8ea287c_3_159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764" name="Google Shape;764;g23cd8ea287c_3_159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765" name="Google Shape;765;g23cd8ea287c_3_159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766" name="Google Shape;766;g23cd8ea287c_3_159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7" name="Google Shape;767;g23cd8ea287c_3_159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8" name="Google Shape;768;g23cd8ea287c_3_159"/>
          <p:cNvSpPr txBox="1"/>
          <p:nvPr/>
        </p:nvSpPr>
        <p:spPr>
          <a:xfrm>
            <a:off x="2453528" y="5013831"/>
            <a:ext cx="7537431" cy="55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 algn="ctr">
              <a:buSzPts val="2400"/>
            </a:pPr>
            <a:r>
              <a:rPr lang="zh-TW" altLang="en-US" sz="241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在預覽頁面，會計算出報名的倒數天數</a:t>
            </a:r>
            <a:endParaRPr sz="2411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69" name="Google Shape;769;g23cd8ea287c_3_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381" y="1229165"/>
            <a:ext cx="7973725" cy="1931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g23cd8ea287c_3_159"/>
          <p:cNvCxnSpPr/>
          <p:nvPr/>
        </p:nvCxnSpPr>
        <p:spPr>
          <a:xfrm rot="10800000" flipH="1">
            <a:off x="6222242" y="3244235"/>
            <a:ext cx="819542" cy="176959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3cd8ea287c_3_159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瑞澤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g24056d6cde6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4056d6cde6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24056d6cde6_0_54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79" name="Google Shape;779;g24056d6cde6_0_54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0" name="Google Shape;780;g24056d6cde6_0_54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1" name="Google Shape;781;g24056d6cde6_0_54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2" name="Google Shape;782;g24056d6cde6_0_54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3" name="Google Shape;783;g24056d6cde6_0_54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4" name="Google Shape;784;g24056d6cde6_0_54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5" name="Google Shape;785;g24056d6cde6_0_54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86" name="Google Shape;786;g24056d6cde6_0_54"/>
          <p:cNvSpPr/>
          <p:nvPr/>
        </p:nvSpPr>
        <p:spPr>
          <a:xfrm>
            <a:off x="4926620" y="2247564"/>
            <a:ext cx="4828936" cy="333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查看活動介面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活動按鍵身分識別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顯示參加人員</a:t>
            </a:r>
            <a:endParaRPr sz="2411" b="1">
              <a:solidFill>
                <a:srgbClr val="F7C242"/>
              </a:solidFill>
            </a:endParaRPr>
          </a:p>
          <a:p>
            <a:pPr marL="459349" indent="-382791">
              <a:lnSpc>
                <a:spcPct val="115000"/>
              </a:lnSpc>
              <a:buClr>
                <a:srgbClr val="F7C242"/>
              </a:buClr>
              <a:buSzPts val="2400"/>
              <a:buAutoNum type="arabicPeriod"/>
            </a:pPr>
            <a:r>
              <a:rPr lang="zh-TW" altLang="en-US" sz="2411" b="1">
                <a:solidFill>
                  <a:srgbClr val="F7C242"/>
                </a:solidFill>
              </a:rPr>
              <a:t>活動留言功能</a:t>
            </a: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  <a:p>
            <a:pPr>
              <a:buSzPts val="2400"/>
            </a:pPr>
            <a:endParaRPr sz="2411" b="1">
              <a:solidFill>
                <a:srgbClr val="F7C242"/>
              </a:solidFill>
            </a:endParaRPr>
          </a:p>
        </p:txBody>
      </p:sp>
      <p:sp>
        <p:nvSpPr>
          <p:cNvPr id="787" name="Google Shape;787;g24056d6cde6_0_54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788" name="Google Shape;788;g24056d6cde6_0_54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789" name="Google Shape;789;g24056d6cde6_0_54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790" name="Google Shape;790;g24056d6cde6_0_54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明哲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2405ab3d105_1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405ab3d105_1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405ab3d105_1_44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98" name="Google Shape;798;g2405ab3d105_1_44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799" name="Google Shape;799;g2405ab3d105_1_44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0" name="Google Shape;800;g2405ab3d105_1_44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1" name="Google Shape;801;g2405ab3d105_1_44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2" name="Google Shape;802;g2405ab3d105_1_44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3" name="Google Shape;803;g2405ab3d105_1_44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4" name="Google Shape;804;g2405ab3d105_1_44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05" name="Google Shape;805;g2405ab3d105_1_44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806" name="Google Shape;806;g2405ab3d105_1_44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807" name="Google Shape;807;g2405ab3d105_1_44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08" name="Google Shape;808;g2405ab3d105_1_44"/>
          <p:cNvSpPr txBox="1"/>
          <p:nvPr/>
        </p:nvSpPr>
        <p:spPr>
          <a:xfrm>
            <a:off x="10361143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明哲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9" name="Google Shape;809;g2405ab3d105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500" y="37956"/>
            <a:ext cx="5158525" cy="6177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808B288-C9F3-18A7-B8F0-54AE67FB4575}"/>
              </a:ext>
            </a:extLst>
          </p:cNvPr>
          <p:cNvSpPr txBox="1"/>
          <p:nvPr/>
        </p:nvSpPr>
        <p:spPr>
          <a:xfrm>
            <a:off x="8506104" y="1086591"/>
            <a:ext cx="1988553" cy="85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ts val="2000"/>
            </a:pPr>
            <a:r>
              <a:rPr lang="zh-TW" altLang="en-US" sz="1741" b="1" dirty="0">
                <a:solidFill>
                  <a:srgbClr val="F7C242"/>
                </a:solidFill>
              </a:rPr>
              <a:t>收藏之後</a:t>
            </a:r>
            <a:endParaRPr lang="en-US" altLang="zh-TW" sz="1741" b="1" dirty="0">
              <a:solidFill>
                <a:srgbClr val="F7C242"/>
              </a:solidFill>
            </a:endParaRPr>
          </a:p>
          <a:p>
            <a:pPr algn="ctr">
              <a:lnSpc>
                <a:spcPct val="150000"/>
              </a:lnSpc>
              <a:buSzPts val="2000"/>
            </a:pPr>
            <a:r>
              <a:rPr lang="zh-TW" altLang="en-US" sz="1741" b="1" dirty="0">
                <a:solidFill>
                  <a:srgbClr val="F7C242"/>
                </a:solidFill>
              </a:rPr>
              <a:t>可到個人頁面觀看</a:t>
            </a:r>
            <a:endParaRPr lang="zh-TW" altLang="en-US" sz="1741" dirty="0"/>
          </a:p>
        </p:txBody>
      </p:sp>
      <p:cxnSp>
        <p:nvCxnSpPr>
          <p:cNvPr id="4" name="Google Shape;770;g23cd8ea287c_3_159">
            <a:extLst>
              <a:ext uri="{FF2B5EF4-FFF2-40B4-BE49-F238E27FC236}">
                <a16:creationId xmlns:a16="http://schemas.microsoft.com/office/drawing/2014/main" id="{E3CA8578-FE55-A262-08C9-4AED561F406F}"/>
              </a:ext>
            </a:extLst>
          </p:cNvPr>
          <p:cNvCxnSpPr>
            <a:cxnSpLocks/>
          </p:cNvCxnSpPr>
          <p:nvPr/>
        </p:nvCxnSpPr>
        <p:spPr>
          <a:xfrm flipH="1" flipV="1">
            <a:off x="7782414" y="642551"/>
            <a:ext cx="941861" cy="44404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g23cd8ea287c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3cd8ea287c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3cd8ea287c_2_7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17" name="Google Shape;817;g23cd8ea287c_2_7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18" name="Google Shape;818;g23cd8ea287c_2_7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19" name="Google Shape;819;g23cd8ea287c_2_7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20" name="Google Shape;820;g23cd8ea287c_2_7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21" name="Google Shape;821;g23cd8ea287c_2_7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22" name="Google Shape;822;g23cd8ea287c_2_7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23" name="Google Shape;823;g23cd8ea287c_2_7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24" name="Google Shape;824;g23cd8ea287c_2_7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825" name="Google Shape;825;g23cd8ea287c_2_7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826" name="Google Shape;826;g23cd8ea287c_2_7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827" name="Google Shape;827;g23cd8ea287c_2_7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28" name="Google Shape;828;g23cd8ea287c_2_7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29" name="Google Shape;829;g23cd8ea287c_2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8058" y="114338"/>
            <a:ext cx="5630971" cy="18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23cd8ea287c_2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8057" y="2094645"/>
            <a:ext cx="5630970" cy="180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3cd8ea287c_2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8058" y="4192179"/>
            <a:ext cx="5630969" cy="177490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23cd8ea287c_2_7"/>
          <p:cNvSpPr txBox="1"/>
          <p:nvPr/>
        </p:nvSpPr>
        <p:spPr>
          <a:xfrm>
            <a:off x="8334394" y="767840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主辦人顯示審核</a:t>
            </a:r>
            <a:endParaRPr sz="2009" dirty="0"/>
          </a:p>
        </p:txBody>
      </p:sp>
      <p:sp>
        <p:nvSpPr>
          <p:cNvPr id="833" name="Google Shape;833;g23cd8ea287c_2_7"/>
          <p:cNvSpPr txBox="1"/>
          <p:nvPr/>
        </p:nvSpPr>
        <p:spPr>
          <a:xfrm>
            <a:off x="8275518" y="2654470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登入者顯示報名</a:t>
            </a:r>
            <a:endParaRPr sz="1406"/>
          </a:p>
        </p:txBody>
      </p:sp>
      <p:sp>
        <p:nvSpPr>
          <p:cNvPr id="834" name="Google Shape;834;g23cd8ea287c_2_7"/>
          <p:cNvSpPr txBox="1"/>
          <p:nvPr/>
        </p:nvSpPr>
        <p:spPr>
          <a:xfrm>
            <a:off x="8275518" y="4541077"/>
            <a:ext cx="3014129" cy="111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未登入時 按鈕灰色</a:t>
            </a:r>
            <a:br>
              <a:rPr lang="zh-TW" altLang="en-US" sz="2009" b="1">
                <a:solidFill>
                  <a:srgbClr val="F7C242"/>
                </a:solidFill>
              </a:rPr>
            </a:br>
            <a:r>
              <a:rPr lang="zh-TW" altLang="en-US" sz="2009" b="1">
                <a:solidFill>
                  <a:srgbClr val="F7C242"/>
                </a:solidFill>
              </a:rPr>
              <a:t>       不能使用</a:t>
            </a:r>
            <a:endParaRPr sz="1406"/>
          </a:p>
        </p:txBody>
      </p:sp>
      <p:sp>
        <p:nvSpPr>
          <p:cNvPr id="835" name="Google Shape;835;g23cd8ea287c_2_7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明哲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二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112323" y="318075"/>
            <a:ext cx="3332555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製作動機</a:t>
            </a:r>
            <a:r>
              <a:rPr lang="en-US" altLang="zh-TW" sz="2814" b="1">
                <a:solidFill>
                  <a:srgbClr val="ECC15E"/>
                </a:solidFill>
              </a:rPr>
              <a:t>&amp;</a:t>
            </a:r>
            <a:r>
              <a:rPr lang="zh-TW" altLang="en-US" sz="2814" b="1">
                <a:solidFill>
                  <a:srgbClr val="ECC15E"/>
                </a:solidFill>
              </a:rPr>
              <a:t>目標客群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CC15E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grpSp>
        <p:nvGrpSpPr>
          <p:cNvPr id="93" name="Google Shape;93;p4"/>
          <p:cNvGrpSpPr/>
          <p:nvPr/>
        </p:nvGrpSpPr>
        <p:grpSpPr>
          <a:xfrm>
            <a:off x="2112279" y="1210096"/>
            <a:ext cx="7925222" cy="4493147"/>
            <a:chOff x="1208584" y="1484784"/>
            <a:chExt cx="7056784" cy="3888432"/>
          </a:xfrm>
        </p:grpSpPr>
        <p:grpSp>
          <p:nvGrpSpPr>
            <p:cNvPr id="94" name="Google Shape;94;p4"/>
            <p:cNvGrpSpPr/>
            <p:nvPr/>
          </p:nvGrpSpPr>
          <p:grpSpPr>
            <a:xfrm>
              <a:off x="1208584" y="1484784"/>
              <a:ext cx="3024336" cy="3888432"/>
              <a:chOff x="1280592" y="1700808"/>
              <a:chExt cx="3024336" cy="3888432"/>
            </a:xfrm>
          </p:grpSpPr>
          <p:sp>
            <p:nvSpPr>
              <p:cNvPr id="95" name="Google Shape;95;p4"/>
              <p:cNvSpPr/>
              <p:nvPr/>
            </p:nvSpPr>
            <p:spPr>
              <a:xfrm>
                <a:off x="1280592" y="1988840"/>
                <a:ext cx="3024336" cy="3600400"/>
              </a:xfrm>
              <a:prstGeom prst="roundRect">
                <a:avLst>
                  <a:gd name="adj" fmla="val 3875"/>
                </a:avLst>
              </a:prstGeom>
              <a:solidFill>
                <a:srgbClr val="F7E4BB"/>
              </a:solidFill>
              <a:ln>
                <a:noFill/>
              </a:ln>
            </p:spPr>
            <p:txBody>
              <a:bodyPr spcFirstLastPara="1" wrap="square" lIns="91855" tIns="45916" rIns="91855" bIns="45916" anchor="ctr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ts val="1800"/>
                </a:pPr>
                <a:r>
                  <a:rPr lang="zh-TW" altLang="en-US" sz="1809">
                    <a:solidFill>
                      <a:schemeClr val="dk1"/>
                    </a:solidFill>
                  </a:rPr>
                  <a:t>　　</a:t>
                </a:r>
                <a:endParaRPr sz="1809">
                  <a:solidFill>
                    <a:schemeClr val="dk1"/>
                  </a:solidFill>
                </a:endParaRPr>
              </a:p>
              <a:p>
                <a:pPr>
                  <a:lnSpc>
                    <a:spcPct val="150000"/>
                  </a:lnSpc>
                  <a:buSzPts val="1800"/>
                </a:pPr>
                <a:r>
                  <a:rPr lang="zh-TW" altLang="en-US" sz="1809">
                    <a:solidFill>
                      <a:schemeClr val="dk1"/>
                    </a:solidFill>
                  </a:rPr>
                  <a:t>　　本網站的建立動機是考慮到現代大學生的社交方式越來越多元化，但同時面臨著學業課業、人際關係和孤獨感等壓力。因此，我們想為現代大學生提供一個方便、輕鬆、有效的社交平台。</a:t>
                </a:r>
                <a:endParaRPr sz="1809">
                  <a:solidFill>
                    <a:schemeClr val="dk1"/>
                  </a:solidFill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280592" y="1700808"/>
                <a:ext cx="3024336" cy="576064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BF2DD"/>
              </a:solidFill>
              <a:ln>
                <a:noFill/>
              </a:ln>
            </p:spPr>
            <p:txBody>
              <a:bodyPr spcFirstLastPara="1" wrap="square" lIns="91855" tIns="45916" rIns="91855" bIns="45916" anchor="ctr" anchorCtr="0">
                <a:noAutofit/>
              </a:bodyPr>
              <a:lstStyle/>
              <a:p>
                <a:pPr algn="ctr">
                  <a:buSzPts val="2000"/>
                </a:pPr>
                <a:r>
                  <a:rPr lang="zh-TW" altLang="en-US" sz="2009" b="1" dirty="0">
                    <a:solidFill>
                      <a:srgbClr val="996600"/>
                    </a:solidFill>
                  </a:rPr>
                  <a:t>動機</a:t>
                </a:r>
                <a:endParaRPr sz="2009" b="1" dirty="0">
                  <a:solidFill>
                    <a:srgbClr val="996600"/>
                  </a:solidFill>
                </a:endParaRPr>
              </a:p>
            </p:txBody>
          </p:sp>
        </p:grpSp>
        <p:grpSp>
          <p:nvGrpSpPr>
            <p:cNvPr id="97" name="Google Shape;97;p4"/>
            <p:cNvGrpSpPr/>
            <p:nvPr/>
          </p:nvGrpSpPr>
          <p:grpSpPr>
            <a:xfrm>
              <a:off x="5241032" y="1484784"/>
              <a:ext cx="3024336" cy="3888432"/>
              <a:chOff x="1280592" y="1700808"/>
              <a:chExt cx="3024336" cy="3888432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1280592" y="1988840"/>
                <a:ext cx="3024336" cy="3600400"/>
              </a:xfrm>
              <a:prstGeom prst="roundRect">
                <a:avLst>
                  <a:gd name="adj" fmla="val 3875"/>
                </a:avLst>
              </a:prstGeom>
              <a:solidFill>
                <a:srgbClr val="F7E4BB"/>
              </a:solidFill>
              <a:ln>
                <a:noFill/>
              </a:ln>
            </p:spPr>
            <p:txBody>
              <a:bodyPr spcFirstLastPara="1" wrap="square" lIns="91855" tIns="45916" rIns="91855" bIns="45916" anchor="ctr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ts val="1800"/>
                </a:pPr>
                <a:endParaRPr sz="1809">
                  <a:solidFill>
                    <a:schemeClr val="dk1"/>
                  </a:solidFill>
                </a:endParaRPr>
              </a:p>
              <a:p>
                <a:pPr algn="just">
                  <a:lnSpc>
                    <a:spcPct val="150000"/>
                  </a:lnSpc>
                  <a:buSzPts val="1800"/>
                </a:pPr>
                <a:r>
                  <a:rPr lang="zh-TW" altLang="en-US" sz="1809">
                    <a:solidFill>
                      <a:schemeClr val="dk1"/>
                    </a:solidFill>
                  </a:rPr>
                  <a:t>　　讓每個大學生輕鬆尋找與自己興趣相符的朋友，建立深厚的友誼，並透過平台，讓使用者參加各種活動、旅行、聚會等，擴展社交圈，享受有趣的大學生活。</a:t>
                </a:r>
                <a:endParaRPr sz="1809">
                  <a:solidFill>
                    <a:schemeClr val="dk1"/>
                  </a:solidFill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280592" y="1700808"/>
                <a:ext cx="3024336" cy="576064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BF2DD"/>
              </a:solidFill>
              <a:ln>
                <a:noFill/>
              </a:ln>
            </p:spPr>
            <p:txBody>
              <a:bodyPr spcFirstLastPara="1" wrap="square" lIns="91855" tIns="45916" rIns="91855" bIns="45916" anchor="ctr" anchorCtr="0">
                <a:noAutofit/>
              </a:bodyPr>
              <a:lstStyle/>
              <a:p>
                <a:pPr algn="ctr">
                  <a:buSzPts val="2000"/>
                </a:pPr>
                <a:r>
                  <a:rPr lang="zh-TW" altLang="en-US" sz="2009" b="1" dirty="0">
                    <a:solidFill>
                      <a:srgbClr val="996600"/>
                    </a:solidFill>
                  </a:rPr>
                  <a:t>目的</a:t>
                </a:r>
                <a:endParaRPr sz="2009" b="1" dirty="0">
                  <a:solidFill>
                    <a:srgbClr val="996600"/>
                  </a:solidFill>
                </a:endParaRPr>
              </a:p>
            </p:txBody>
          </p:sp>
        </p:grpSp>
        <p:sp>
          <p:nvSpPr>
            <p:cNvPr id="100" name="Google Shape;100;p4"/>
            <p:cNvSpPr/>
            <p:nvPr/>
          </p:nvSpPr>
          <p:spPr>
            <a:xfrm>
              <a:off x="4232920" y="3140968"/>
              <a:ext cx="1008112" cy="6480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CC15E"/>
            </a:soli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855" tIns="45916" rIns="91855" bIns="45916" anchor="ctr" anchorCtr="0">
              <a:noAutofit/>
            </a:bodyPr>
            <a:lstStyle/>
            <a:p>
              <a:pPr algn="ctr">
                <a:buSzPts val="1800"/>
              </a:pPr>
              <a:endParaRPr sz="1809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g23cd8ea287c_2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3cd8ea287c_2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23cd8ea287c_2_37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3" name="Google Shape;843;g23cd8ea287c_2_37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4" name="Google Shape;844;g23cd8ea287c_2_37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5" name="Google Shape;845;g23cd8ea287c_2_37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6" name="Google Shape;846;g23cd8ea287c_2_37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7" name="Google Shape;847;g23cd8ea287c_2_37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8" name="Google Shape;848;g23cd8ea287c_2_37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49" name="Google Shape;849;g23cd8ea287c_2_37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50" name="Google Shape;850;g23cd8ea287c_2_37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851" name="Google Shape;851;g23cd8ea287c_2_37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852" name="Google Shape;852;g23cd8ea287c_2_37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853" name="Google Shape;853;g23cd8ea287c_2_37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54" name="Google Shape;854;g23cd8ea287c_2_37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5" name="Google Shape;855;g23cd8ea287c_2_37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56" name="Google Shape;856;g23cd8ea287c_2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840" y="136969"/>
            <a:ext cx="5551197" cy="177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23cd8ea287c_2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9388" y="4176152"/>
            <a:ext cx="5551197" cy="1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3cd8ea287c_2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9842" y="2101328"/>
            <a:ext cx="5551172" cy="1822493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23cd8ea287c_2_37"/>
          <p:cNvSpPr/>
          <p:nvPr/>
        </p:nvSpPr>
        <p:spPr>
          <a:xfrm rot="5401581">
            <a:off x="8424549" y="1974036"/>
            <a:ext cx="655573" cy="3616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60" name="Google Shape;860;g23cd8ea287c_2_37"/>
          <p:cNvSpPr txBox="1"/>
          <p:nvPr/>
        </p:nvSpPr>
        <p:spPr>
          <a:xfrm>
            <a:off x="7740585" y="555933"/>
            <a:ext cx="3014129" cy="111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     審核按鈕</a:t>
            </a:r>
            <a:endParaRPr sz="2009" b="1" dirty="0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 dirty="0">
                <a:solidFill>
                  <a:srgbClr val="F7C242"/>
                </a:solidFill>
              </a:rPr>
              <a:t>跳轉到活動審核</a:t>
            </a:r>
            <a:endParaRPr sz="2009" b="1" dirty="0">
              <a:solidFill>
                <a:srgbClr val="F7C242"/>
              </a:solidFill>
            </a:endParaRPr>
          </a:p>
        </p:txBody>
      </p:sp>
      <p:sp>
        <p:nvSpPr>
          <p:cNvPr id="861" name="Google Shape;861;g23cd8ea287c_2_37"/>
          <p:cNvSpPr txBox="1"/>
          <p:nvPr/>
        </p:nvSpPr>
        <p:spPr>
          <a:xfrm>
            <a:off x="7840127" y="3046207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     確認完畢</a:t>
            </a:r>
            <a:endParaRPr sz="2009" b="1">
              <a:solidFill>
                <a:srgbClr val="F7C242"/>
              </a:solidFill>
            </a:endParaRPr>
          </a:p>
        </p:txBody>
      </p:sp>
      <p:sp>
        <p:nvSpPr>
          <p:cNvPr id="862" name="Google Shape;862;g23cd8ea287c_2_37"/>
          <p:cNvSpPr/>
          <p:nvPr/>
        </p:nvSpPr>
        <p:spPr>
          <a:xfrm rot="5401581">
            <a:off x="8424549" y="3923323"/>
            <a:ext cx="655573" cy="3616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63" name="Google Shape;863;g23cd8ea287c_2_37"/>
          <p:cNvSpPr txBox="1"/>
          <p:nvPr/>
        </p:nvSpPr>
        <p:spPr>
          <a:xfrm>
            <a:off x="8216642" y="4848279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顯示頭像</a:t>
            </a:r>
            <a:endParaRPr sz="1406"/>
          </a:p>
        </p:txBody>
      </p:sp>
      <p:sp>
        <p:nvSpPr>
          <p:cNvPr id="864" name="Google Shape;864;g23cd8ea287c_2_37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明哲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g23cd8ea287c_2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23cd8ea287c_2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23cd8ea287c_2_7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2" name="Google Shape;872;g23cd8ea287c_2_7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3" name="Google Shape;873;g23cd8ea287c_2_7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4" name="Google Shape;874;g23cd8ea287c_2_7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5" name="Google Shape;875;g23cd8ea287c_2_7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6" name="Google Shape;876;g23cd8ea287c_2_7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7" name="Google Shape;877;g23cd8ea287c_2_7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8" name="Google Shape;878;g23cd8ea287c_2_7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79" name="Google Shape;879;g23cd8ea287c_2_70"/>
          <p:cNvSpPr/>
          <p:nvPr/>
        </p:nvSpPr>
        <p:spPr>
          <a:xfrm>
            <a:off x="1418476" y="248266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endParaRPr sz="3617" b="1">
              <a:solidFill>
                <a:srgbClr val="F7C242"/>
              </a:solidFill>
            </a:endParaRPr>
          </a:p>
        </p:txBody>
      </p:sp>
      <p:sp>
        <p:nvSpPr>
          <p:cNvPr id="880" name="Google Shape;880;g23cd8ea287c_2_7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881" name="Google Shape;881;g23cd8ea287c_2_7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882" name="Google Shape;882;g23cd8ea287c_2_70"/>
          <p:cNvSpPr/>
          <p:nvPr/>
        </p:nvSpPr>
        <p:spPr>
          <a:xfrm rot="-5400000">
            <a:off x="10408465" y="-107930"/>
            <a:ext cx="572082" cy="755642"/>
          </a:xfrm>
          <a:prstGeom prst="round2SameRect">
            <a:avLst>
              <a:gd name="adj1" fmla="val 48349"/>
              <a:gd name="adj2" fmla="val 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83" name="Google Shape;883;g23cd8ea287c_2_70"/>
          <p:cNvSpPr txBox="1"/>
          <p:nvPr/>
        </p:nvSpPr>
        <p:spPr>
          <a:xfrm>
            <a:off x="10361143" y="37955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4" name="Google Shape;884;g23cd8ea287c_2_70"/>
          <p:cNvSpPr txBox="1"/>
          <p:nvPr/>
        </p:nvSpPr>
        <p:spPr>
          <a:xfrm>
            <a:off x="1780071" y="5412474"/>
            <a:ext cx="8631862" cy="40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400"/>
            </a:pPr>
            <a:endParaRPr sz="1406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5" name="Google Shape;885;g23cd8ea287c_2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7374" y="345900"/>
            <a:ext cx="5605878" cy="315374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23cd8ea287c_2_70"/>
          <p:cNvSpPr txBox="1"/>
          <p:nvPr/>
        </p:nvSpPr>
        <p:spPr>
          <a:xfrm>
            <a:off x="8140963" y="2125742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     留言發送</a:t>
            </a:r>
            <a:endParaRPr sz="1406"/>
          </a:p>
        </p:txBody>
      </p:sp>
      <p:sp>
        <p:nvSpPr>
          <p:cNvPr id="887" name="Google Shape;887;g23cd8ea287c_2_70"/>
          <p:cNvSpPr/>
          <p:nvPr/>
        </p:nvSpPr>
        <p:spPr>
          <a:xfrm rot="5401581">
            <a:off x="8779915" y="3122444"/>
            <a:ext cx="655573" cy="3616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C2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pPr>
              <a:buSzPts val="1400"/>
            </a:pPr>
            <a:endParaRPr sz="1406"/>
          </a:p>
        </p:txBody>
      </p:sp>
      <p:sp>
        <p:nvSpPr>
          <p:cNvPr id="888" name="Google Shape;888;g23cd8ea287c_2_70"/>
          <p:cNvSpPr txBox="1"/>
          <p:nvPr/>
        </p:nvSpPr>
        <p:spPr>
          <a:xfrm>
            <a:off x="8058199" y="3866753"/>
            <a:ext cx="3014129" cy="6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顯示頭像、留言、時間</a:t>
            </a:r>
            <a:endParaRPr sz="1406"/>
          </a:p>
        </p:txBody>
      </p:sp>
      <p:sp>
        <p:nvSpPr>
          <p:cNvPr id="889" name="Google Shape;889;g23cd8ea287c_2_70"/>
          <p:cNvSpPr txBox="1"/>
          <p:nvPr/>
        </p:nvSpPr>
        <p:spPr>
          <a:xfrm>
            <a:off x="10405601" y="37956"/>
            <a:ext cx="666725" cy="46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buSzPts val="1800"/>
            </a:pPr>
            <a:r>
              <a:rPr lang="zh-TW" altLang="en-US" sz="1809">
                <a:latin typeface="Microsoft JhengHei"/>
                <a:ea typeface="Microsoft JhengHei"/>
                <a:cs typeface="Microsoft JhengHei"/>
                <a:sym typeface="Microsoft JhengHei"/>
              </a:rPr>
              <a:t>明哲</a:t>
            </a:r>
            <a:endParaRPr sz="1809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0" name="Google Shape;890;g23cd8ea287c_2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374" y="3866753"/>
            <a:ext cx="5569690" cy="230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g23cd8ea287c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23cd8ea287c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23cd8ea287c_0_1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98" name="Google Shape;898;g23cd8ea287c_0_1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899" name="Google Shape;899;g23cd8ea287c_0_1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0" name="Google Shape;900;g23cd8ea287c_0_1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1" name="Google Shape;901;g23cd8ea287c_0_1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2" name="Google Shape;902;g23cd8ea287c_0_1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3" name="Google Shape;903;g23cd8ea287c_0_1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4" name="Google Shape;904;g23cd8ea287c_0_1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05" name="Google Shape;905;g23cd8ea287c_0_10"/>
          <p:cNvSpPr/>
          <p:nvPr/>
        </p:nvSpPr>
        <p:spPr>
          <a:xfrm>
            <a:off x="4225133" y="2762278"/>
            <a:ext cx="3741739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 algn="ctr">
              <a:lnSpc>
                <a:spcPct val="150000"/>
              </a:lnSpc>
              <a:buSzPts val="3600"/>
            </a:pPr>
            <a:r>
              <a:rPr lang="zh-TW" altLang="en-US" sz="3617" b="1">
                <a:solidFill>
                  <a:srgbClr val="F7C242"/>
                </a:solidFill>
              </a:rPr>
              <a:t>流程展示</a:t>
            </a:r>
            <a:r>
              <a:rPr lang="en-US" altLang="zh-TW" sz="3617" b="1">
                <a:solidFill>
                  <a:srgbClr val="F7C242"/>
                </a:solidFill>
              </a:rPr>
              <a:t>(DEMO)</a:t>
            </a:r>
            <a:endParaRPr sz="3617" b="1">
              <a:solidFill>
                <a:srgbClr val="F7C242"/>
              </a:solidFill>
            </a:endParaRPr>
          </a:p>
        </p:txBody>
      </p:sp>
      <p:sp>
        <p:nvSpPr>
          <p:cNvPr id="906" name="Google Shape;906;g23cd8ea287c_0_1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907" name="Google Shape;907;g23cd8ea287c_0_1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2405ab3d105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405ab3d105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2405ab3d105_2_0"/>
          <p:cNvSpPr/>
          <p:nvPr/>
        </p:nvSpPr>
        <p:spPr>
          <a:xfrm>
            <a:off x="1119674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5" name="Google Shape;915;g2405ab3d105_2_0"/>
          <p:cNvSpPr/>
          <p:nvPr/>
        </p:nvSpPr>
        <p:spPr>
          <a:xfrm>
            <a:off x="2261602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6" name="Google Shape;916;g2405ab3d105_2_0"/>
          <p:cNvSpPr/>
          <p:nvPr/>
        </p:nvSpPr>
        <p:spPr>
          <a:xfrm>
            <a:off x="3403531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7" name="Google Shape;917;g2405ab3d105_2_0"/>
          <p:cNvSpPr/>
          <p:nvPr/>
        </p:nvSpPr>
        <p:spPr>
          <a:xfrm>
            <a:off x="4545460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8" name="Google Shape;918;g2405ab3d105_2_0"/>
          <p:cNvSpPr/>
          <p:nvPr/>
        </p:nvSpPr>
        <p:spPr>
          <a:xfrm>
            <a:off x="5687388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19" name="Google Shape;919;g2405ab3d105_2_0"/>
          <p:cNvSpPr/>
          <p:nvPr/>
        </p:nvSpPr>
        <p:spPr>
          <a:xfrm>
            <a:off x="6829317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20" name="Google Shape;920;g2405ab3d105_2_0"/>
          <p:cNvSpPr/>
          <p:nvPr/>
        </p:nvSpPr>
        <p:spPr>
          <a:xfrm>
            <a:off x="797124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21" name="Google Shape;921;g2405ab3d105_2_0"/>
          <p:cNvSpPr/>
          <p:nvPr/>
        </p:nvSpPr>
        <p:spPr>
          <a:xfrm>
            <a:off x="9113176" y="6467581"/>
            <a:ext cx="1069714" cy="21701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922" name="Google Shape;922;g2405ab3d105_2_0"/>
          <p:cNvSpPr/>
          <p:nvPr/>
        </p:nvSpPr>
        <p:spPr>
          <a:xfrm>
            <a:off x="814661" y="-333050"/>
            <a:ext cx="888565" cy="888565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923" name="Google Shape;923;g2405ab3d105_2_0"/>
          <p:cNvSpPr/>
          <p:nvPr/>
        </p:nvSpPr>
        <p:spPr>
          <a:xfrm>
            <a:off x="5074815" y="500724"/>
            <a:ext cx="2042374" cy="6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noAutofit/>
          </a:bodyPr>
          <a:lstStyle/>
          <a:p>
            <a:pPr>
              <a:lnSpc>
                <a:spcPct val="150000"/>
              </a:lnSpc>
              <a:buSzPts val="3600"/>
            </a:pPr>
            <a:r>
              <a:rPr lang="zh-TW" altLang="en-US" sz="3617" b="1">
                <a:solidFill>
                  <a:srgbClr val="F7C242"/>
                </a:solidFill>
              </a:rPr>
              <a:t>人物設定</a:t>
            </a:r>
            <a:endParaRPr sz="3617" b="1">
              <a:solidFill>
                <a:srgbClr val="F7C242"/>
              </a:solidFill>
            </a:endParaRPr>
          </a:p>
        </p:txBody>
      </p:sp>
      <p:sp>
        <p:nvSpPr>
          <p:cNvPr id="924" name="Google Shape;924;g2405ab3d105_2_0"/>
          <p:cNvSpPr/>
          <p:nvPr/>
        </p:nvSpPr>
        <p:spPr>
          <a:xfrm>
            <a:off x="1369999" y="222289"/>
            <a:ext cx="666725" cy="666725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八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925" name="Google Shape;925;g2405ab3d105_2_0"/>
          <p:cNvSpPr/>
          <p:nvPr/>
        </p:nvSpPr>
        <p:spPr>
          <a:xfrm>
            <a:off x="2315379" y="1456052"/>
            <a:ext cx="7561243" cy="4220082"/>
          </a:xfrm>
          <a:prstGeom prst="roundRect">
            <a:avLst>
              <a:gd name="adj" fmla="val 9400"/>
            </a:avLst>
          </a:prstGeom>
          <a:noFill/>
          <a:ln w="57150" cap="flat" cmpd="sng">
            <a:solidFill>
              <a:srgbClr val="F7C24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855" tIns="91855" rIns="91855" bIns="91855" anchor="ctr" anchorCtr="0">
            <a:noAutofit/>
          </a:bodyPr>
          <a:lstStyle/>
          <a:p>
            <a:endParaRPr sz="1406"/>
          </a:p>
        </p:txBody>
      </p:sp>
      <p:sp>
        <p:nvSpPr>
          <p:cNvPr id="926" name="Google Shape;926;g2405ab3d105_2_0"/>
          <p:cNvSpPr txBox="1"/>
          <p:nvPr/>
        </p:nvSpPr>
        <p:spPr>
          <a:xfrm>
            <a:off x="3062907" y="3103889"/>
            <a:ext cx="2712716" cy="250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男同學：湯柏霖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喜好：超級瑪莉歐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動機：想找人看電影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條件：在台中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是否使用過平台：有</a:t>
            </a:r>
            <a:endParaRPr sz="2009" b="1">
              <a:solidFill>
                <a:srgbClr val="F7C242"/>
              </a:solidFill>
            </a:endParaRPr>
          </a:p>
        </p:txBody>
      </p:sp>
      <p:sp>
        <p:nvSpPr>
          <p:cNvPr id="927" name="Google Shape;927;g2405ab3d105_2_0"/>
          <p:cNvSpPr txBox="1"/>
          <p:nvPr/>
        </p:nvSpPr>
        <p:spPr>
          <a:xfrm>
            <a:off x="6668835" y="3103889"/>
            <a:ext cx="2712716" cy="250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女同學：溫樂兒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喜好：超級瑪莉歐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動機：想找人看電影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條件：預算</a:t>
            </a:r>
            <a:r>
              <a:rPr lang="en-US" altLang="zh-TW" sz="2009" b="1">
                <a:solidFill>
                  <a:srgbClr val="F7C242"/>
                </a:solidFill>
              </a:rPr>
              <a:t>600</a:t>
            </a:r>
            <a:r>
              <a:rPr lang="zh-TW" altLang="en-US" sz="2009" b="1">
                <a:solidFill>
                  <a:srgbClr val="F7C242"/>
                </a:solidFill>
              </a:rPr>
              <a:t>內</a:t>
            </a:r>
            <a:endParaRPr sz="2009" b="1">
              <a:solidFill>
                <a:srgbClr val="F7C242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7C242"/>
                </a:solidFill>
              </a:rPr>
              <a:t>是否使用過平台：無</a:t>
            </a:r>
            <a:endParaRPr sz="2009" b="1">
              <a:solidFill>
                <a:srgbClr val="F7C242"/>
              </a:solidFill>
            </a:endParaRPr>
          </a:p>
        </p:txBody>
      </p:sp>
      <p:pic>
        <p:nvPicPr>
          <p:cNvPr id="928" name="Google Shape;928;g2405ab3d10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300" y="1677580"/>
            <a:ext cx="1265934" cy="1265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9" name="Google Shape;929;g2405ab3d105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228" y="1677567"/>
            <a:ext cx="1265934" cy="126593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g23cd8ea2141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2464" y="6381328"/>
            <a:ext cx="652512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23cd8ea2141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2464" y="6381328"/>
            <a:ext cx="652512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23cd8ea2141_0_22"/>
          <p:cNvSpPr/>
          <p:nvPr/>
        </p:nvSpPr>
        <p:spPr>
          <a:xfrm>
            <a:off x="1143000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一 小組分工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23cd8ea2141_0_22"/>
          <p:cNvSpPr/>
          <p:nvPr/>
        </p:nvSpPr>
        <p:spPr>
          <a:xfrm>
            <a:off x="2279576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二 製作動機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23cd8ea2141_0_22"/>
          <p:cNvSpPr/>
          <p:nvPr/>
        </p:nvSpPr>
        <p:spPr>
          <a:xfrm>
            <a:off x="3416152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三 </a:t>
            </a:r>
            <a:r>
              <a:rPr lang="en-US" alt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設計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3cd8ea2141_0_22"/>
          <p:cNvSpPr/>
          <p:nvPr/>
        </p:nvSpPr>
        <p:spPr>
          <a:xfrm>
            <a:off x="4552728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四 輪播圖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3cd8ea2141_0_22"/>
          <p:cNvSpPr/>
          <p:nvPr/>
        </p:nvSpPr>
        <p:spPr>
          <a:xfrm>
            <a:off x="5689304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五 色彩規劃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3cd8ea2141_0_22"/>
          <p:cNvSpPr/>
          <p:nvPr/>
        </p:nvSpPr>
        <p:spPr>
          <a:xfrm>
            <a:off x="6825880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六 開發技術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3cd8ea2141_0_22"/>
          <p:cNvSpPr/>
          <p:nvPr/>
        </p:nvSpPr>
        <p:spPr>
          <a:xfrm>
            <a:off x="7962456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七 網站架構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3cd8ea2141_0_22"/>
          <p:cNvSpPr/>
          <p:nvPr/>
        </p:nvSpPr>
        <p:spPr>
          <a:xfrm>
            <a:off x="9099032" y="6453336"/>
            <a:ext cx="1064700" cy="216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zh-TW" alt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八 功能展示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3cd8ea2141_0_22"/>
          <p:cNvSpPr/>
          <p:nvPr/>
        </p:nvSpPr>
        <p:spPr>
          <a:xfrm>
            <a:off x="839416" y="-315416"/>
            <a:ext cx="884400" cy="884400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3cd8ea2141_0_22"/>
          <p:cNvSpPr/>
          <p:nvPr/>
        </p:nvSpPr>
        <p:spPr>
          <a:xfrm>
            <a:off x="1392152" y="237320"/>
            <a:ext cx="663600" cy="663600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r>
              <a:rPr lang="zh-TW" altLang="en-US" sz="3200" b="1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八</a:t>
            </a:r>
            <a:endParaRPr sz="3200" b="1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0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"/>
          <p:cNvSpPr txBox="1"/>
          <p:nvPr/>
        </p:nvSpPr>
        <p:spPr>
          <a:xfrm>
            <a:off x="4655853" y="3068950"/>
            <a:ext cx="381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US" alt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altLang="zh-TW" sz="4000">
                <a:solidFill>
                  <a:srgbClr val="F7C24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altLang="zh-TW" sz="4000">
                <a:solidFill>
                  <a:srgbClr val="F7E4BB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alt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altLang="zh-TW" sz="4000">
                <a:solidFill>
                  <a:srgbClr val="ECC15E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altLang="en-US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>
                <a:solidFill>
                  <a:srgbClr val="ECC15E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altLang="zh-TW" sz="4000">
                <a:solidFill>
                  <a:srgbClr val="F7E4BB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zh-TW" altLang="en-US" sz="4000">
                <a:solidFill>
                  <a:srgbClr val="F7E4BB"/>
                </a:solidFill>
                <a:latin typeface="Arial"/>
                <a:ea typeface="Arial"/>
                <a:cs typeface="Arial"/>
                <a:sym typeface="Arial"/>
              </a:rPr>
              <a:t>！</a:t>
            </a:r>
            <a:endParaRPr sz="4000">
              <a:solidFill>
                <a:srgbClr val="F7E4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2464" y="6381328"/>
            <a:ext cx="652512" cy="36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76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三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2112321" y="318076"/>
            <a:ext cx="1968418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en-US" altLang="zh-TW" sz="2814" b="1">
                <a:solidFill>
                  <a:srgbClr val="ECC15E"/>
                </a:solidFill>
              </a:rPr>
              <a:t>LOGO</a:t>
            </a:r>
            <a:r>
              <a:rPr lang="zh-TW" altLang="en-US" sz="2814" b="1">
                <a:solidFill>
                  <a:srgbClr val="ECC15E"/>
                </a:solidFill>
              </a:rPr>
              <a:t>設計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CC15E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3376" y="2231420"/>
            <a:ext cx="4340827" cy="2395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5"/>
          <p:cNvCxnSpPr/>
          <p:nvPr/>
        </p:nvCxnSpPr>
        <p:spPr>
          <a:xfrm>
            <a:off x="6385389" y="2018231"/>
            <a:ext cx="0" cy="2821538"/>
          </a:xfrm>
          <a:prstGeom prst="straightConnector1">
            <a:avLst/>
          </a:prstGeom>
          <a:noFill/>
          <a:ln w="190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5"/>
          <p:cNvSpPr/>
          <p:nvPr/>
        </p:nvSpPr>
        <p:spPr>
          <a:xfrm>
            <a:off x="6552665" y="2338979"/>
            <a:ext cx="4976327" cy="241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FFFFF"/>
                </a:solidFill>
              </a:rPr>
              <a:t>獨樂樂不如眾樂樂</a:t>
            </a:r>
            <a:endParaRPr sz="2009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FFFFF"/>
                </a:solidFill>
              </a:rPr>
              <a:t>希望用戶能夠藉由平台一同享樂</a:t>
            </a:r>
            <a:endParaRPr sz="2009" b="1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FFFFF"/>
                </a:solidFill>
              </a:rPr>
              <a:t>故名字以</a:t>
            </a:r>
            <a:r>
              <a:rPr lang="zh-TW" altLang="en-US" sz="2009" b="1">
                <a:solidFill>
                  <a:srgbClr val="F7C242"/>
                </a:solidFill>
              </a:rPr>
              <a:t>同樂樂</a:t>
            </a:r>
            <a:r>
              <a:rPr lang="zh-TW" altLang="en-US" sz="2009" b="1">
                <a:solidFill>
                  <a:srgbClr val="FFFFFF"/>
                </a:solidFill>
              </a:rPr>
              <a:t>做呼應</a:t>
            </a:r>
            <a:endParaRPr sz="2009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FFFFF"/>
                </a:solidFill>
              </a:rPr>
              <a:t>圖形設計則加入拉炮樣式</a:t>
            </a:r>
            <a:endParaRPr sz="2009" b="1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rgbClr val="FFFFFF"/>
                </a:solidFill>
              </a:rPr>
              <a:t>呈現歡樂的氛圍</a:t>
            </a:r>
            <a:endParaRPr sz="2009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四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2112323" y="318075"/>
            <a:ext cx="1989354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輪播圖設計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CC15E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5094" y="1042164"/>
            <a:ext cx="6286165" cy="163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112" y="2832305"/>
            <a:ext cx="6286099" cy="163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5093" y="4622446"/>
            <a:ext cx="6497347" cy="1692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8058199" y="4952882"/>
            <a:ext cx="3014129" cy="111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以對話的方式進行</a:t>
            </a:r>
            <a:endParaRPr sz="2009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讓圖片與網頁有互動感</a:t>
            </a:r>
            <a:endParaRPr sz="1406"/>
          </a:p>
        </p:txBody>
      </p:sp>
      <p:sp>
        <p:nvSpPr>
          <p:cNvPr id="140" name="Google Shape;140;p6"/>
          <p:cNvSpPr txBox="1"/>
          <p:nvPr/>
        </p:nvSpPr>
        <p:spPr>
          <a:xfrm>
            <a:off x="1465094" y="2939470"/>
            <a:ext cx="3014129" cy="157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以四季的圖案表示</a:t>
            </a:r>
            <a:endParaRPr sz="2009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本網站不論時節</a:t>
            </a:r>
            <a:endParaRPr sz="2009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都適合使用</a:t>
            </a:r>
            <a:endParaRPr sz="2009" b="1">
              <a:solidFill>
                <a:schemeClr val="lt1"/>
              </a:solidFill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7971230" y="1253542"/>
            <a:ext cx="3014129" cy="111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91855" rIns="91855" bIns="91855" anchor="t" anchorCtr="0">
            <a:sp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以此為開頭</a:t>
            </a:r>
            <a:endParaRPr sz="2009" b="1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SzPts val="2000"/>
            </a:pPr>
            <a:r>
              <a:rPr lang="zh-TW" altLang="en-US" sz="2009" b="1">
                <a:solidFill>
                  <a:schemeClr val="lt1"/>
                </a:solidFill>
              </a:rPr>
              <a:t>引導歡樂愉悅的心情</a:t>
            </a:r>
            <a:endParaRPr sz="2009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3491505" y="1353594"/>
            <a:ext cx="5281340" cy="4382158"/>
          </a:xfrm>
          <a:prstGeom prst="roundRect">
            <a:avLst>
              <a:gd name="adj" fmla="val 3805"/>
            </a:avLst>
          </a:prstGeom>
          <a:solidFill>
            <a:srgbClr val="989898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 dirty="0">
              <a:solidFill>
                <a:schemeClr val="lt1"/>
              </a:solidFill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五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2112323" y="318075"/>
            <a:ext cx="2350118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網站色彩規劃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grpSp>
        <p:nvGrpSpPr>
          <p:cNvPr id="159" name="Google Shape;159;p7"/>
          <p:cNvGrpSpPr/>
          <p:nvPr/>
        </p:nvGrpSpPr>
        <p:grpSpPr>
          <a:xfrm>
            <a:off x="2748347" y="1353594"/>
            <a:ext cx="6550619" cy="1534716"/>
            <a:chOff x="1673447" y="1363323"/>
            <a:chExt cx="6519913" cy="1527522"/>
          </a:xfrm>
        </p:grpSpPr>
        <p:pic>
          <p:nvPicPr>
            <p:cNvPr id="160" name="Google Shape;160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73447" y="1363323"/>
              <a:ext cx="1471057" cy="1527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7"/>
            <p:cNvSpPr/>
            <p:nvPr/>
          </p:nvSpPr>
          <p:spPr>
            <a:xfrm>
              <a:off x="3240360" y="1363323"/>
              <a:ext cx="4953000" cy="1153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855" tIns="45916" rIns="91855" bIns="45916" anchor="t" anchorCtr="0">
              <a:spAutoFit/>
            </a:bodyPr>
            <a:lstStyle/>
            <a:p>
              <a:pPr>
                <a:lnSpc>
                  <a:spcPct val="150000"/>
                </a:lnSpc>
                <a:buSzPts val="1800"/>
              </a:pPr>
              <a:r>
                <a:rPr lang="en-US" altLang="zh-TW" sz="1809" b="1">
                  <a:solidFill>
                    <a:srgbClr val="F7C242"/>
                  </a:solidFill>
                </a:rPr>
                <a:t>#F7C242 (</a:t>
              </a:r>
              <a:r>
                <a:rPr lang="zh-TW" altLang="en-US" sz="1809" b="1">
                  <a:solidFill>
                    <a:srgbClr val="F7C242"/>
                  </a:solidFill>
                </a:rPr>
                <a:t>花葉色</a:t>
              </a:r>
              <a:r>
                <a:rPr lang="en-US" altLang="zh-TW" sz="1809" b="1">
                  <a:solidFill>
                    <a:srgbClr val="F7C242"/>
                  </a:solidFill>
                </a:rPr>
                <a:t>)</a:t>
              </a:r>
              <a:endParaRPr sz="1809" b="1">
                <a:solidFill>
                  <a:srgbClr val="F7C242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ECC15E"/>
                  </a:solidFill>
                </a:rPr>
                <a:t>意在傳達快樂、陽光、愉悅</a:t>
              </a:r>
              <a:endParaRPr sz="1406" b="1">
                <a:solidFill>
                  <a:srgbClr val="ECC15E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ECC15E"/>
                  </a:solidFill>
                </a:rPr>
                <a:t>展現自我等特性</a:t>
              </a:r>
              <a:endParaRPr sz="1406">
                <a:solidFill>
                  <a:srgbClr val="ECC15E"/>
                </a:solidFill>
              </a:endParaRPr>
            </a:p>
          </p:txBody>
        </p:sp>
      </p:grpSp>
      <p:grpSp>
        <p:nvGrpSpPr>
          <p:cNvPr id="162" name="Google Shape;162;p7"/>
          <p:cNvGrpSpPr/>
          <p:nvPr/>
        </p:nvGrpSpPr>
        <p:grpSpPr>
          <a:xfrm>
            <a:off x="2748347" y="2777316"/>
            <a:ext cx="6550619" cy="1534716"/>
            <a:chOff x="1673447" y="1363323"/>
            <a:chExt cx="6519913" cy="1527522"/>
          </a:xfrm>
        </p:grpSpPr>
        <p:pic>
          <p:nvPicPr>
            <p:cNvPr id="163" name="Google Shape;163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73447" y="1363323"/>
              <a:ext cx="1471056" cy="1527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7"/>
            <p:cNvSpPr/>
            <p:nvPr/>
          </p:nvSpPr>
          <p:spPr>
            <a:xfrm>
              <a:off x="3240360" y="1363323"/>
              <a:ext cx="4953000" cy="14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855" tIns="45916" rIns="91855" bIns="45916" anchor="t" anchorCtr="0">
              <a:spAutoFit/>
            </a:bodyPr>
            <a:lstStyle/>
            <a:p>
              <a:pPr>
                <a:lnSpc>
                  <a:spcPct val="150000"/>
                </a:lnSpc>
                <a:buSzPts val="1800"/>
              </a:pPr>
              <a:r>
                <a:rPr lang="en-US" altLang="zh-TW" sz="1809" b="1">
                  <a:solidFill>
                    <a:srgbClr val="F5F5F5"/>
                  </a:solidFill>
                </a:rPr>
                <a:t>#F5F5F5 (</a:t>
              </a:r>
              <a:r>
                <a:rPr lang="zh-TW" altLang="en-US" sz="1809" b="1">
                  <a:solidFill>
                    <a:srgbClr val="F5F5F5"/>
                  </a:solidFill>
                </a:rPr>
                <a:t>亮色基底</a:t>
              </a:r>
              <a:r>
                <a:rPr lang="en-US" altLang="zh-TW" sz="1809" b="1">
                  <a:solidFill>
                    <a:srgbClr val="F5F5F5"/>
                  </a:solidFill>
                </a:rPr>
                <a:t>)</a:t>
              </a:r>
              <a:endParaRPr sz="1406">
                <a:solidFill>
                  <a:srgbClr val="F5F5F5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F5F5F5"/>
                  </a:solidFill>
                </a:rPr>
                <a:t>網頁基底以較柔和的色調進行搭配</a:t>
              </a:r>
              <a:endParaRPr sz="1406" b="1">
                <a:solidFill>
                  <a:srgbClr val="F5F5F5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F5F5F5"/>
                  </a:solidFill>
                </a:rPr>
                <a:t>以避免純白色產生的強烈對比</a:t>
              </a:r>
              <a:endParaRPr sz="1406" b="1">
                <a:solidFill>
                  <a:srgbClr val="F5F5F5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endParaRPr sz="1406" b="1">
                <a:solidFill>
                  <a:srgbClr val="F5F5F5"/>
                </a:solidFill>
              </a:endParaRPr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2748347" y="4201036"/>
            <a:ext cx="6550619" cy="1534716"/>
            <a:chOff x="1673447" y="1363323"/>
            <a:chExt cx="6519913" cy="1527522"/>
          </a:xfrm>
        </p:grpSpPr>
        <p:pic>
          <p:nvPicPr>
            <p:cNvPr id="166" name="Google Shape;16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73447" y="1363323"/>
              <a:ext cx="1471056" cy="1527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7"/>
            <p:cNvSpPr/>
            <p:nvPr/>
          </p:nvSpPr>
          <p:spPr>
            <a:xfrm>
              <a:off x="3240360" y="1363323"/>
              <a:ext cx="4953000" cy="1153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855" tIns="45916" rIns="91855" bIns="45916" anchor="t" anchorCtr="0">
              <a:spAutoFit/>
            </a:bodyPr>
            <a:lstStyle/>
            <a:p>
              <a:pPr>
                <a:lnSpc>
                  <a:spcPct val="150000"/>
                </a:lnSpc>
                <a:buSzPts val="1800"/>
              </a:pPr>
              <a:r>
                <a:rPr lang="en-US" altLang="zh-TW" sz="1809" b="1">
                  <a:solidFill>
                    <a:srgbClr val="293A4C"/>
                  </a:solidFill>
                </a:rPr>
                <a:t>#293a4c (</a:t>
              </a:r>
              <a:r>
                <a:rPr lang="zh-TW" altLang="en-US" sz="1809" b="1">
                  <a:solidFill>
                    <a:srgbClr val="293A4C"/>
                  </a:solidFill>
                </a:rPr>
                <a:t>深色基底</a:t>
              </a:r>
              <a:r>
                <a:rPr lang="en-US" altLang="zh-TW" sz="1809" b="1">
                  <a:solidFill>
                    <a:srgbClr val="293A4C"/>
                  </a:solidFill>
                </a:rPr>
                <a:t>)</a:t>
              </a:r>
              <a:endParaRPr sz="1809" b="1">
                <a:solidFill>
                  <a:srgbClr val="293A4C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293A4C"/>
                  </a:solidFill>
                </a:rPr>
                <a:t>相較於純黑色背景，深藍灰色階在降低亮度的同時</a:t>
              </a:r>
              <a:endParaRPr sz="1406" b="1">
                <a:solidFill>
                  <a:srgbClr val="293A4C"/>
                </a:solidFill>
              </a:endParaRPr>
            </a:p>
            <a:p>
              <a:pPr>
                <a:lnSpc>
                  <a:spcPct val="150000"/>
                </a:lnSpc>
                <a:buSzPts val="1400"/>
              </a:pPr>
              <a:r>
                <a:rPr lang="zh-TW" altLang="en-US" sz="1406" b="1">
                  <a:solidFill>
                    <a:srgbClr val="293A4C"/>
                  </a:solidFill>
                </a:rPr>
                <a:t>亦能減少眼睛對比度的刺激，降低視覺疲勞</a:t>
              </a:r>
              <a:endParaRPr sz="1406">
                <a:solidFill>
                  <a:srgbClr val="293A4C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六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2112323" y="318075"/>
            <a:ext cx="3332555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開發技術</a:t>
            </a:r>
            <a:r>
              <a:rPr lang="en-US" altLang="zh-TW" sz="2814" b="1">
                <a:solidFill>
                  <a:srgbClr val="ECC15E"/>
                </a:solidFill>
              </a:rPr>
              <a:t>&amp;</a:t>
            </a:r>
            <a:r>
              <a:rPr lang="zh-TW" altLang="en-US" sz="2814" b="1">
                <a:solidFill>
                  <a:srgbClr val="ECC15E"/>
                </a:solidFill>
              </a:rPr>
              <a:t>使用工具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>
          <a:blip r:embed="rId4"/>
          <a:srcRect/>
          <a:stretch/>
        </p:blipFill>
        <p:spPr>
          <a:xfrm>
            <a:off x="1272793" y="1026362"/>
            <a:ext cx="9646419" cy="51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135" y="6395234"/>
            <a:ext cx="655585" cy="3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/>
          <p:nvPr/>
        </p:nvSpPr>
        <p:spPr>
          <a:xfrm>
            <a:off x="814660" y="-333051"/>
            <a:ext cx="888714" cy="888714"/>
          </a:xfrm>
          <a:prstGeom prst="ellipse">
            <a:avLst/>
          </a:prstGeom>
          <a:noFill/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800"/>
            </a:pPr>
            <a:endParaRPr sz="1809">
              <a:solidFill>
                <a:schemeClr val="lt1"/>
              </a:solidFill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369999" y="222289"/>
            <a:ext cx="666749" cy="666749"/>
          </a:xfrm>
          <a:prstGeom prst="ellipse">
            <a:avLst/>
          </a:prstGeom>
          <a:solidFill>
            <a:srgbClr val="ECC15E"/>
          </a:solidFill>
          <a:ln w="57150" cap="flat" cmpd="sng">
            <a:solidFill>
              <a:srgbClr val="ECC1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3200"/>
            </a:pPr>
            <a:r>
              <a:rPr lang="zh-TW" altLang="en-US" sz="3215" b="1">
                <a:solidFill>
                  <a:srgbClr val="2A2A2A"/>
                </a:solidFill>
              </a:rPr>
              <a:t>七</a:t>
            </a:r>
            <a:endParaRPr sz="3215" b="1">
              <a:solidFill>
                <a:srgbClr val="2A2A2A"/>
              </a:solidFill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2112323" y="318075"/>
            <a:ext cx="1989354" cy="52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5" tIns="45916" rIns="91855" bIns="45916" anchor="t" anchorCtr="0">
            <a:spAutoFit/>
          </a:bodyPr>
          <a:lstStyle/>
          <a:p>
            <a:pPr>
              <a:buSzPts val="2800"/>
            </a:pPr>
            <a:r>
              <a:rPr lang="zh-TW" altLang="en-US" sz="2814" b="1">
                <a:solidFill>
                  <a:srgbClr val="ECC15E"/>
                </a:solidFill>
              </a:rPr>
              <a:t>網站架構圖</a:t>
            </a:r>
            <a:endParaRPr sz="2814">
              <a:solidFill>
                <a:srgbClr val="ECC15E"/>
              </a:solidFill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119674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一 小組分工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261602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二 製作動機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3403531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三 </a:t>
            </a:r>
            <a:r>
              <a:rPr lang="en-US" altLang="zh-TW" sz="1206" b="1">
                <a:solidFill>
                  <a:schemeClr val="lt1"/>
                </a:solidFill>
              </a:rPr>
              <a:t>logo</a:t>
            </a:r>
            <a:r>
              <a:rPr lang="zh-TW" altLang="en-US" sz="1206" b="1">
                <a:solidFill>
                  <a:schemeClr val="lt1"/>
                </a:solidFill>
              </a:rPr>
              <a:t>設計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4545460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四 輪播圖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5687389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五 色彩規劃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682931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六 開發技術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7971247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242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七 網站架構</a:t>
            </a:r>
            <a:endParaRPr sz="1206" b="1">
              <a:solidFill>
                <a:schemeClr val="lt1"/>
              </a:solidFill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9113176" y="6467581"/>
            <a:ext cx="1069581" cy="21704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E4BB"/>
          </a:solidFill>
          <a:ln>
            <a:noFill/>
          </a:ln>
        </p:spPr>
        <p:txBody>
          <a:bodyPr spcFirstLastPara="1" wrap="square" lIns="91855" tIns="45916" rIns="91855" bIns="45916" anchor="ctr" anchorCtr="0">
            <a:noAutofit/>
          </a:bodyPr>
          <a:lstStyle/>
          <a:p>
            <a:pPr algn="ctr">
              <a:buSzPts val="1200"/>
            </a:pPr>
            <a:r>
              <a:rPr lang="zh-TW" altLang="en-US" sz="1206" b="1">
                <a:solidFill>
                  <a:schemeClr val="lt1"/>
                </a:solidFill>
              </a:rPr>
              <a:t>八 功能展示</a:t>
            </a:r>
            <a:endParaRPr sz="1206" b="1">
              <a:solidFill>
                <a:schemeClr val="lt1"/>
              </a:solidFill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 t="14616" b="6925"/>
          <a:stretch/>
        </p:blipFill>
        <p:spPr>
          <a:xfrm>
            <a:off x="1664994" y="1016487"/>
            <a:ext cx="8862013" cy="523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</TotalTime>
  <Words>2128</Words>
  <Application>Microsoft Office PowerPoint</Application>
  <PresentationFormat>寬螢幕</PresentationFormat>
  <Paragraphs>631</Paragraphs>
  <Slides>45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Microsoft JhengHei</vt:lpstr>
      <vt:lpstr>新細明體</vt:lpstr>
      <vt:lpstr>Arial</vt:lpstr>
      <vt:lpstr>Arial Rounded MT Bold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planet23</dc:creator>
  <cp:lastModifiedBy>MSI</cp:lastModifiedBy>
  <cp:revision>3</cp:revision>
  <dcterms:created xsi:type="dcterms:W3CDTF">2023-05-11T08:09:27Z</dcterms:created>
  <dcterms:modified xsi:type="dcterms:W3CDTF">2023-05-16T07:49:52Z</dcterms:modified>
</cp:coreProperties>
</file>